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7" r:id="rId2"/>
    <p:sldId id="259" r:id="rId3"/>
    <p:sldId id="260" r:id="rId4"/>
    <p:sldId id="258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F4760-BE0E-44A0-AB09-41E062EF1DE1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ACE5F84-7D8A-4CAB-899B-A2DC5458D7BC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/>
            <a:t>Действия работников объектов образовательных организаций и сотрудников охраны при захвате заложников на объекте (территории) образовательной организации</a:t>
          </a:r>
          <a:endParaRPr lang="ru-RU" sz="2400" dirty="0"/>
        </a:p>
      </dgm:t>
    </dgm:pt>
    <dgm:pt modelId="{114F42CD-1663-4D50-A99C-8895ED37D198}" type="parTrans" cxnId="{A13EEAB4-6108-4F23-9885-ABCF5D0C915C}">
      <dgm:prSet/>
      <dgm:spPr/>
      <dgm:t>
        <a:bodyPr/>
        <a:lstStyle/>
        <a:p>
          <a:endParaRPr lang="ru-RU"/>
        </a:p>
      </dgm:t>
    </dgm:pt>
    <dgm:pt modelId="{6AFEDBA2-1F05-4DC7-AD65-EF0989913951}" type="sibTrans" cxnId="{A13EEAB4-6108-4F23-9885-ABCF5D0C915C}">
      <dgm:prSet/>
      <dgm:spPr/>
      <dgm:t>
        <a:bodyPr/>
        <a:lstStyle/>
        <a:p>
          <a:endParaRPr lang="ru-RU"/>
        </a:p>
      </dgm:t>
    </dgm:pt>
    <dgm:pt modelId="{C0646C0B-AEDB-425B-A93A-3FC7CAF5E0BE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/>
            <a:t>Действия работников объектов образовательных организаций и сотрудников охраны при получении сигнала гражданской обороны «Внимание всем!» с информационным сообщением о воздушной тревоге.</a:t>
          </a:r>
          <a:endParaRPr lang="ru-RU" sz="2400" dirty="0"/>
        </a:p>
      </dgm:t>
    </dgm:pt>
    <dgm:pt modelId="{52AC1B0A-BE9B-4497-9752-2E941D488D65}" type="parTrans" cxnId="{205F77C6-AED9-46EC-BC3E-D976419640FE}">
      <dgm:prSet/>
      <dgm:spPr/>
      <dgm:t>
        <a:bodyPr/>
        <a:lstStyle/>
        <a:p>
          <a:endParaRPr lang="ru-RU"/>
        </a:p>
      </dgm:t>
    </dgm:pt>
    <dgm:pt modelId="{60E2AF6F-F11C-435F-91EF-54932AEEDC2E}" type="sibTrans" cxnId="{205F77C6-AED9-46EC-BC3E-D976419640FE}">
      <dgm:prSet/>
      <dgm:spPr/>
      <dgm:t>
        <a:bodyPr/>
        <a:lstStyle/>
        <a:p>
          <a:endParaRPr lang="ru-RU"/>
        </a:p>
      </dgm:t>
    </dgm:pt>
    <dgm:pt modelId="{AFF73692-0AEA-4993-863B-21F5A1A3D019}" type="pres">
      <dgm:prSet presAssocID="{B73F4760-BE0E-44A0-AB09-41E062EF1DE1}" presName="diagram" presStyleCnt="0">
        <dgm:presLayoutVars>
          <dgm:dir/>
          <dgm:resizeHandles val="exact"/>
        </dgm:presLayoutVars>
      </dgm:prSet>
      <dgm:spPr/>
    </dgm:pt>
    <dgm:pt modelId="{D5804095-12D5-408B-80D5-B41E263CBB82}" type="pres">
      <dgm:prSet presAssocID="{AACE5F84-7D8A-4CAB-899B-A2DC5458D7BC}" presName="node" presStyleLbl="node1" presStyleIdx="0" presStyleCnt="2" custScaleX="546802" custLinFactNeighborX="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79BF1-889C-447B-8220-7E8CEF63415F}" type="pres">
      <dgm:prSet presAssocID="{6AFEDBA2-1F05-4DC7-AD65-EF0989913951}" presName="sibTrans" presStyleCnt="0"/>
      <dgm:spPr/>
    </dgm:pt>
    <dgm:pt modelId="{0CEC0FB5-9749-41DC-B253-016BA619D372}" type="pres">
      <dgm:prSet presAssocID="{C0646C0B-AEDB-425B-A93A-3FC7CAF5E0BE}" presName="node" presStyleLbl="node1" presStyleIdx="1" presStyleCnt="2" custScaleX="5468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5F77C6-AED9-46EC-BC3E-D976419640FE}" srcId="{B73F4760-BE0E-44A0-AB09-41E062EF1DE1}" destId="{C0646C0B-AEDB-425B-A93A-3FC7CAF5E0BE}" srcOrd="1" destOrd="0" parTransId="{52AC1B0A-BE9B-4497-9752-2E941D488D65}" sibTransId="{60E2AF6F-F11C-435F-91EF-54932AEEDC2E}"/>
    <dgm:cxn modelId="{349B2310-D2BE-4BE7-972C-FA24B6BA7C8F}" type="presOf" srcId="{AACE5F84-7D8A-4CAB-899B-A2DC5458D7BC}" destId="{D5804095-12D5-408B-80D5-B41E263CBB82}" srcOrd="0" destOrd="0" presId="urn:microsoft.com/office/officeart/2005/8/layout/default"/>
    <dgm:cxn modelId="{B52AD140-A6B1-40F4-9DDA-3D4FA6C26AB8}" type="presOf" srcId="{B73F4760-BE0E-44A0-AB09-41E062EF1DE1}" destId="{AFF73692-0AEA-4993-863B-21F5A1A3D019}" srcOrd="0" destOrd="0" presId="urn:microsoft.com/office/officeart/2005/8/layout/default"/>
    <dgm:cxn modelId="{A13EEAB4-6108-4F23-9885-ABCF5D0C915C}" srcId="{B73F4760-BE0E-44A0-AB09-41E062EF1DE1}" destId="{AACE5F84-7D8A-4CAB-899B-A2DC5458D7BC}" srcOrd="0" destOrd="0" parTransId="{114F42CD-1663-4D50-A99C-8895ED37D198}" sibTransId="{6AFEDBA2-1F05-4DC7-AD65-EF0989913951}"/>
    <dgm:cxn modelId="{B0858DE7-146A-495D-A8EC-2AE352E7D61A}" type="presOf" srcId="{C0646C0B-AEDB-425B-A93A-3FC7CAF5E0BE}" destId="{0CEC0FB5-9749-41DC-B253-016BA619D372}" srcOrd="0" destOrd="0" presId="urn:microsoft.com/office/officeart/2005/8/layout/default"/>
    <dgm:cxn modelId="{EEE6182B-478C-4C5B-9989-0B1DCE4E7D30}" type="presParOf" srcId="{AFF73692-0AEA-4993-863B-21F5A1A3D019}" destId="{D5804095-12D5-408B-80D5-B41E263CBB82}" srcOrd="0" destOrd="0" presId="urn:microsoft.com/office/officeart/2005/8/layout/default"/>
    <dgm:cxn modelId="{BDD94CA1-4112-4730-9929-B1A246844C20}" type="presParOf" srcId="{AFF73692-0AEA-4993-863B-21F5A1A3D019}" destId="{92D79BF1-889C-447B-8220-7E8CEF63415F}" srcOrd="1" destOrd="0" presId="urn:microsoft.com/office/officeart/2005/8/layout/default"/>
    <dgm:cxn modelId="{CA702217-0CDD-4FD1-8FBF-6A371A5E088E}" type="presParOf" srcId="{AFF73692-0AEA-4993-863B-21F5A1A3D019}" destId="{0CEC0FB5-9749-41DC-B253-016BA619D37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04095-12D5-408B-80D5-B41E263CBB82}">
      <dsp:nvSpPr>
        <dsp:cNvPr id="0" name=""/>
        <dsp:cNvSpPr/>
      </dsp:nvSpPr>
      <dsp:spPr>
        <a:xfrm>
          <a:off x="262459" y="21"/>
          <a:ext cx="10113688" cy="110976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Действия работников объектов образовательных организаций и сотрудников охраны при захвате заложников на объекте (территории) образовательной организации</a:t>
          </a:r>
          <a:endParaRPr lang="ru-RU" sz="2400" kern="1200" dirty="0"/>
        </a:p>
      </dsp:txBody>
      <dsp:txXfrm>
        <a:off x="262459" y="21"/>
        <a:ext cx="10113688" cy="1109764"/>
      </dsp:txXfrm>
    </dsp:sp>
    <dsp:sp modelId="{0CEC0FB5-9749-41DC-B253-016BA619D372}">
      <dsp:nvSpPr>
        <dsp:cNvPr id="0" name=""/>
        <dsp:cNvSpPr/>
      </dsp:nvSpPr>
      <dsp:spPr>
        <a:xfrm>
          <a:off x="255912" y="1294746"/>
          <a:ext cx="10113688" cy="110976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Действия работников объектов образовательных организаций и сотрудников охраны при получении сигнала гражданской обороны «Внимание всем!» с информационным сообщением о воздушной тревоге.</a:t>
          </a:r>
          <a:endParaRPr lang="ru-RU" sz="2400" kern="1200" dirty="0"/>
        </a:p>
      </dsp:txBody>
      <dsp:txXfrm>
        <a:off x="255912" y="1294746"/>
        <a:ext cx="10113688" cy="1109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90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03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4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4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44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08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59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1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55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63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95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ECAE7B2-B8B7-47A0-812A-C55A730E9FA6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89A216-3EEC-49C2-BAC3-32CD41DF3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7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obrblag-316a@yandex.ru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9256" y="458801"/>
            <a:ext cx="184731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4088" y="247136"/>
            <a:ext cx="4680000" cy="3190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минобрнауки АО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13.08.2024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787</a:t>
            </a:r>
            <a:endParaRPr lang="ru-RU" sz="4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3134" y="247136"/>
            <a:ext cx="4680000" cy="3190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УО города от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15.08.2024</a:t>
            </a:r>
          </a:p>
          <a:p>
            <a:pPr algn="ctr">
              <a:spcAft>
                <a:spcPts val="600"/>
              </a:spcAft>
            </a:pPr>
            <a:r>
              <a:rPr lang="ru-RU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600</a:t>
            </a:r>
            <a:endParaRPr lang="ru-RU" sz="4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10348559"/>
              </p:ext>
            </p:extLst>
          </p:nvPr>
        </p:nvGraphicFramePr>
        <p:xfrm>
          <a:off x="751621" y="3733800"/>
          <a:ext cx="10625513" cy="2404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89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471411"/>
              </p:ext>
            </p:extLst>
          </p:nvPr>
        </p:nvGraphicFramePr>
        <p:xfrm>
          <a:off x="373273" y="471509"/>
          <a:ext cx="11242993" cy="5392231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9249448"/>
                <a:gridCol w="1993545"/>
              </a:tblGrid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Определение перечня объектов ОО, на базе которых будет проводиться учение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19.08.2024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Доведение информации о предстоящем учении до руководства охранных организаций, осуществляющих охрану ОО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19.08.2024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Проведение </a:t>
                      </a:r>
                      <a:r>
                        <a:rPr lang="ru-RU" sz="2400" b="0" dirty="0" smtClean="0">
                          <a:effectLst/>
                        </a:rPr>
                        <a:t>ОО уточнения </a:t>
                      </a:r>
                      <a:r>
                        <a:rPr lang="ru-RU" sz="2400" b="0" dirty="0">
                          <a:effectLst/>
                        </a:rPr>
                        <a:t>документов, определяющих антитеррористическую защищенность объектов ОО и порядка укрытия при объявлении сигнала «Внимание всем!» с информационным сообщением о воздушной тревоге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20.08.2024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Проведение проверок работоспособности технических средств охраны и оповещения в </a:t>
                      </a:r>
                      <a:r>
                        <a:rPr lang="ru-RU" sz="2400" b="0" dirty="0" smtClean="0">
                          <a:effectLst/>
                        </a:rPr>
                        <a:t>ОО, </a:t>
                      </a:r>
                      <a:r>
                        <a:rPr lang="ru-RU" sz="2400" b="0" dirty="0">
                          <a:effectLst/>
                        </a:rPr>
                        <a:t>проведение инструктажей с сотрудниками организаций, осуществляющих охрану ОО, о порядке действий при захвате заложников в здании ОО и при получении сигналов гражданской обороны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21.08.2024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Доклад о готовности к проведению учения 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26.08.2024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9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9256" y="458801"/>
            <a:ext cx="184731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61118"/>
              </p:ext>
            </p:extLst>
          </p:nvPr>
        </p:nvGraphicFramePr>
        <p:xfrm>
          <a:off x="575735" y="719666"/>
          <a:ext cx="10998198" cy="22250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003798"/>
                <a:gridCol w="2997200"/>
                <a:gridCol w="2997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29.08.2024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Теоретическая часть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Практическая</a:t>
                      </a:r>
                      <a:r>
                        <a:rPr lang="ru-RU" sz="3200" baseline="0" dirty="0" smtClean="0"/>
                        <a:t> отработка</a:t>
                      </a:r>
                      <a:endParaRPr lang="ru-RU" sz="3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Все организации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 9:00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10:00</a:t>
                      </a:r>
                      <a:endParaRPr lang="ru-RU" sz="3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МАОУ Школа №22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11:00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11:30</a:t>
                      </a:r>
                      <a:endParaRPr lang="ru-RU" sz="3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7789" y="3191934"/>
            <a:ext cx="333701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«УЧЕНИЯ</a:t>
            </a:r>
          </a:p>
          <a:p>
            <a:pPr algn="ctr"/>
            <a:r>
              <a:rPr lang="ru-RU" sz="2800" dirty="0" smtClean="0"/>
              <a:t>НАЧАЛИ»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409989" y="3191934"/>
            <a:ext cx="333701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«1-ЫЙ ВОПРОС ОТРАБОТАН»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042189" y="3191933"/>
            <a:ext cx="333701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«2-ОЙ ВОПРОС ОТРАБОТАН»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77789" y="4377268"/>
            <a:ext cx="333701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СВОДНЫЕ ДАННЫЕ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409989" y="4377268"/>
            <a:ext cx="333701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АКТ О ПРОВЕДЕНИИ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042189" y="4377267"/>
            <a:ext cx="333701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ВИДЕОЗАПИСЬ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771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400074"/>
              </p:ext>
            </p:extLst>
          </p:nvPr>
        </p:nvGraphicFramePr>
        <p:xfrm>
          <a:off x="287866" y="482598"/>
          <a:ext cx="11565467" cy="5316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9867"/>
                <a:gridCol w="2235200"/>
                <a:gridCol w="2565400"/>
                <a:gridCol w="3175000"/>
              </a:tblGrid>
              <a:tr h="607725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Информирование оперативного штаба о проведении учения</a:t>
                      </a:r>
                      <a:endParaRPr lang="ru-RU" sz="2400" b="1" i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Контакты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ЯНДЕКС-ТАБЛИЦА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23.08.2024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«Контакты»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Список объектов</a:t>
                      </a:r>
                      <a:br>
                        <a:rPr lang="ru-RU" b="1" dirty="0" smtClean="0"/>
                      </a:br>
                      <a:r>
                        <a:rPr lang="ru-RU" b="1" dirty="0" smtClean="0"/>
                        <a:t>(школы,</a:t>
                      </a:r>
                      <a:r>
                        <a:rPr lang="ru-RU" b="1" baseline="0" dirty="0" smtClean="0"/>
                        <a:t> СУЗы, БГПУ)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ЯНДЕКС-ТАБЛИЦА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19.08.2024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«Список объектов»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Доклад о готовности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ЯНДЕКС-ТАБЛИЦА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26.08.2024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u="none" kern="1200" dirty="0" smtClean="0">
                          <a:effectLst/>
                        </a:rPr>
                        <a:t>«Готовность»</a:t>
                      </a:r>
                      <a:endParaRPr lang="ru-RU" sz="2000" u="none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5619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Доклады</a:t>
                      </a:r>
                      <a:r>
                        <a:rPr lang="ru-RU" b="1" baseline="0" dirty="0" smtClean="0"/>
                        <a:t> о:</a:t>
                      </a:r>
                    </a:p>
                    <a:p>
                      <a:pPr algn="ctr"/>
                      <a:r>
                        <a:rPr lang="ru-RU" b="0" baseline="0" dirty="0" smtClean="0"/>
                        <a:t>- начале учений</a:t>
                      </a:r>
                      <a:br>
                        <a:rPr lang="ru-RU" b="0" baseline="0" dirty="0" smtClean="0"/>
                      </a:br>
                      <a:r>
                        <a:rPr lang="ru-RU" b="0" dirty="0" smtClean="0"/>
                        <a:t>- завершении 1 этапа</a:t>
                      </a:r>
                      <a:br>
                        <a:rPr lang="ru-RU" b="0" dirty="0" smtClean="0"/>
                      </a:br>
                      <a:r>
                        <a:rPr lang="ru-RU" b="0" dirty="0" smtClean="0"/>
                        <a:t>- завершении 2 этапа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ЯНДЕКС-ТАБЛИЦА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29.08.2024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«Ход</a:t>
                      </a:r>
                      <a:r>
                        <a:rPr lang="ru-RU" sz="2000" baseline="0" dirty="0" smtClean="0"/>
                        <a:t> проведения»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Итоги учений (сводные данные)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ЯНДЕКС-ТАБЛИЦА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29.08.2024, 13:00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«Итоги»</a:t>
                      </a:r>
                      <a:endParaRPr lang="ru-RU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Акт о проведении учения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Приложение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smtClean="0"/>
                        <a:t>№4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30.08.2024,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17:00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kern="1200" dirty="0" smtClean="0">
                          <a:effectLst/>
                          <a:hlinkClick r:id="rId2"/>
                        </a:rPr>
                        <a:t>informobrblag</a:t>
                      </a:r>
                      <a:r>
                        <a:rPr lang="ru-RU" sz="2000" u="sng" kern="1200" dirty="0" smtClean="0">
                          <a:effectLst/>
                          <a:hlinkClick r:id="rId2"/>
                        </a:rPr>
                        <a:t>@yandex.ru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Ссылка</a:t>
                      </a:r>
                      <a:r>
                        <a:rPr lang="ru-RU" b="1" baseline="0" dirty="0" smtClean="0"/>
                        <a:t> на видеозапись</a:t>
                      </a:r>
                      <a:endParaRPr lang="ru-RU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ЯНДЕКС-ТАБЛИЦА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06.09.2024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«Итоги»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06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024220"/>
              </p:ext>
            </p:extLst>
          </p:nvPr>
        </p:nvGraphicFramePr>
        <p:xfrm>
          <a:off x="243287" y="1176866"/>
          <a:ext cx="11643911" cy="48463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532846"/>
                <a:gridCol w="5588000"/>
                <a:gridCol w="252306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Руководитель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(заместители)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Работники ОО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Охрана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Проинформировать спецслужбы,</a:t>
                      </a:r>
                      <a:r>
                        <a:rPr lang="ru-RU" sz="1600" baseline="0" dirty="0" smtClean="0"/>
                        <a:t> вышестоящий орган</a:t>
                      </a:r>
                      <a:endParaRPr lang="ru-RU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Принять решение о направлениях и способах эвакуации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вывод людей из опасной зоны, при невозможности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прекратить передвижения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информирование людей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о происшествии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Вблизи места происшествия блокировать вход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эвакуацию людей в соответствии с планом эвакуации, в той части объекта, которая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не находится под контролем нарушителя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беспрепятственный доступ оперативных служб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Попытаться покинуть опасную зону, уводя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за собой находящихся поблизости людей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Не допускать паники среди обучающихся и персонала, не переключать на себя внимание нарушителя;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Вблизи места происшествия блокировать вход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размещение людей как можно дальше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от входов, ближе к капитальным стенам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Перевод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имеющихся в помещении средств связи и иных приборов в беззвучный режим </a:t>
                      </a:r>
                      <a:r>
                        <a:rPr lang="en-US" sz="1600" dirty="0" smtClean="0"/>
                        <a:t>/</a:t>
                      </a:r>
                      <a:r>
                        <a:rPr lang="ru-RU" sz="1600" dirty="0" smtClean="0"/>
                        <a:t> отключение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Разблокировать входы и покидать помещения только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по команде руководства либо оперативных служб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При нахождении вне опасной обеспечить проведение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эвакуации людей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к месту сбора в соответствии с планом эвакуации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Во время проведения операции по освобождению: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лечь на пол лицом вниз, голову закрыть руками и не двигаться Не бежать навстречу сотрудникам, проводящим операцию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Передача тревожного сообщения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Информирование дежурного территор. ОВД, территор. органы ФСБ России и МЧС России, старшего наряда и дежурному по службе охраны администрации объекта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Обеспечить открытие и доступность коридоров и эвакуационных выходов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Осуществлять контроль за проведением эвакуации людей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43288" y="249452"/>
            <a:ext cx="11643911" cy="749615"/>
            <a:chOff x="262459" y="21"/>
            <a:chExt cx="10113688" cy="110976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62459" y="21"/>
              <a:ext cx="10113688" cy="110976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262459" y="21"/>
              <a:ext cx="10113688" cy="11097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/>
                <a:t>Действия работников объектов образовательных организаций и сотрудников охраны при захвате заложников на объекте (территории) образовательной организации</a:t>
              </a:r>
              <a:endParaRPr lang="ru-RU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406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</TotalTime>
  <Words>499</Words>
  <Application>Microsoft Office PowerPoint</Application>
  <PresentationFormat>Широкоэкранный</PresentationFormat>
  <Paragraphs>96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КузькоАЮ</dc:creator>
  <cp:lastModifiedBy>КузькоАЮ</cp:lastModifiedBy>
  <cp:revision>10</cp:revision>
  <dcterms:created xsi:type="dcterms:W3CDTF">2024-05-16T04:00:47Z</dcterms:created>
  <dcterms:modified xsi:type="dcterms:W3CDTF">2024-08-19T04:40:14Z</dcterms:modified>
</cp:coreProperties>
</file>