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94660"/>
  </p:normalViewPr>
  <p:slideViewPr>
    <p:cSldViewPr>
      <p:cViewPr varScale="1">
        <p:scale>
          <a:sx n="87" d="100"/>
          <a:sy n="87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ECB9F-EEE3-4E49-8805-CC6A6A728BC5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F0116-C509-4258-B523-2D8886A06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F0116-C509-4258-B523-2D8886A068C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1FE0EB-082B-492A-8EE5-8CF94157DAAC}" type="datetimeFigureOut">
              <a:rPr lang="ru-RU" smtClean="0"/>
              <a:pPr/>
              <a:t>28.06.2010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881D9B-0F3B-4F17-897B-9C96CF805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over dir="r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litheroes/543/&#1060;&#1040;&#1051;&#1068;&#1057;&#1058;&#1040;&#1060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&#1060;&#1072;&#1083;&#1100;&#1089;&#1090;&#1072;&#1092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Gr%C3%BCtzner_Falstaff_mit_Kann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6715172" cy="27146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«</a:t>
            </a:r>
            <a:r>
              <a:rPr lang="ru-RU" sz="4000" dirty="0" err="1" smtClean="0">
                <a:solidFill>
                  <a:srgbClr val="FFC000"/>
                </a:solidFill>
              </a:rPr>
              <a:t>Фальстафовский</a:t>
            </a:r>
            <a:r>
              <a:rPr lang="ru-RU" sz="4000" dirty="0" smtClean="0">
                <a:solidFill>
                  <a:srgbClr val="FFC000"/>
                </a:solidFill>
              </a:rPr>
              <a:t> фон» </a:t>
            </a:r>
            <a:br>
              <a:rPr lang="ru-RU" sz="4000" dirty="0" smtClean="0">
                <a:solidFill>
                  <a:srgbClr val="FFC000"/>
                </a:solidFill>
              </a:rPr>
            </a:br>
            <a:r>
              <a:rPr lang="ru-RU" sz="4000" dirty="0" smtClean="0">
                <a:solidFill>
                  <a:srgbClr val="FFC000"/>
                </a:solidFill>
              </a:rPr>
              <a:t>в творчестве Шекспира</a:t>
            </a:r>
            <a:r>
              <a:rPr sz="4000" smtClean="0">
                <a:solidFill>
                  <a:srgbClr val="FFC000"/>
                </a:solidFill>
              </a:rPr>
              <a:t> 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1\Pictures\Для проекта\28591333_YEduard_fon_Gryutcner_Falst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143116"/>
            <a:ext cx="3286149" cy="434542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Ну, довольно, не болтайся возле меня, я тебе не виселица. </a:t>
            </a:r>
            <a:r>
              <a:rPr lang="ru-RU" sz="2600" i="1" dirty="0" smtClean="0"/>
              <a:t>(</a:t>
            </a:r>
            <a:r>
              <a:rPr lang="ru-RU" sz="2600" i="1" dirty="0" err="1" smtClean="0"/>
              <a:t>Виндзорские</a:t>
            </a:r>
            <a:r>
              <a:rPr lang="ru-RU" sz="2600" i="1" dirty="0" smtClean="0"/>
              <a:t> насмешницы, </a:t>
            </a:r>
            <a:r>
              <a:rPr lang="de-DE" sz="2600" i="1" dirty="0" smtClean="0"/>
              <a:t>I</a:t>
            </a:r>
            <a:r>
              <a:rPr lang="en-GB" sz="2600" i="1" dirty="0" smtClean="0"/>
              <a:t>I</a:t>
            </a:r>
            <a:r>
              <a:rPr lang="de-DE" sz="2600" i="1" dirty="0" smtClean="0"/>
              <a:t>, 2</a:t>
            </a:r>
            <a:r>
              <a:rPr lang="ru-RU" sz="2600" i="1" dirty="0" smtClean="0"/>
              <a:t>)</a:t>
            </a:r>
            <a:endParaRPr lang="de-DE" sz="2600" i="1" dirty="0" smtClean="0"/>
          </a:p>
          <a:p>
            <a:pPr>
              <a:buNone/>
            </a:pPr>
            <a:endParaRPr lang="de-DE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600" i="1" dirty="0" smtClean="0"/>
              <a:t>Хозяйка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Какое я тебе животное, </a:t>
            </a:r>
            <a:r>
              <a:rPr lang="ru-RU" sz="26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подлец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ты этакий? Ну? </a:t>
            </a:r>
          </a:p>
          <a:p>
            <a:pPr>
              <a:buNone/>
            </a:pPr>
            <a:r>
              <a:rPr lang="ru-RU" sz="2600" i="1" dirty="0" smtClean="0"/>
              <a:t>Фальстаф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Какое животное? Выдра!</a:t>
            </a:r>
          </a:p>
          <a:p>
            <a:pPr>
              <a:buNone/>
            </a:pPr>
            <a:r>
              <a:rPr lang="ru-RU" sz="2600" i="1" dirty="0" smtClean="0"/>
              <a:t>(Генрих </a:t>
            </a:r>
            <a:r>
              <a:rPr lang="en-GB" sz="2600" i="1" dirty="0" smtClean="0"/>
              <a:t>IV</a:t>
            </a:r>
            <a:r>
              <a:rPr lang="de-DE" sz="2600" i="1" dirty="0" smtClean="0"/>
              <a:t>, </a:t>
            </a:r>
            <a:r>
              <a:rPr lang="ru-RU" sz="2600" i="1" dirty="0" smtClean="0"/>
              <a:t>ч.1, </a:t>
            </a:r>
            <a:r>
              <a:rPr lang="de-DE" sz="2600" i="1" dirty="0" smtClean="0"/>
              <a:t>I</a:t>
            </a:r>
            <a:r>
              <a:rPr lang="en-GB" sz="2600" i="1" dirty="0" smtClean="0"/>
              <a:t>II</a:t>
            </a:r>
            <a:r>
              <a:rPr lang="de-DE" sz="2600" i="1" dirty="0" smtClean="0"/>
              <a:t>,3</a:t>
            </a:r>
            <a:r>
              <a:rPr lang="en-GB" sz="2600" i="1" dirty="0" smtClean="0"/>
              <a:t>)</a:t>
            </a:r>
            <a:endParaRPr lang="ru-RU" sz="2600" i="1" dirty="0" smtClean="0"/>
          </a:p>
          <a:p>
            <a:pPr>
              <a:buNone/>
            </a:pPr>
            <a:endParaRPr lang="ru-RU" sz="2600" i="1" dirty="0" smtClean="0"/>
          </a:p>
          <a:p>
            <a:pPr>
              <a:buNone/>
            </a:pPr>
            <a:r>
              <a:rPr lang="ru-RU" sz="2600" i="1" dirty="0" smtClean="0"/>
              <a:t>Король Генрих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 не искали? Но откуда ж распря? </a:t>
            </a:r>
          </a:p>
          <a:p>
            <a:pPr>
              <a:buNone/>
            </a:pPr>
            <a:r>
              <a:rPr lang="ru-RU" sz="2600" i="1" dirty="0" smtClean="0"/>
              <a:t>Фальстаф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Бунт на пути валялся, - он и поднял.</a:t>
            </a:r>
            <a:endParaRPr lang="de-DE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i="1" dirty="0" smtClean="0"/>
              <a:t>(Генрих </a:t>
            </a:r>
            <a:r>
              <a:rPr lang="en-GB" sz="2600" i="1" dirty="0" smtClean="0"/>
              <a:t>IV</a:t>
            </a:r>
            <a:r>
              <a:rPr lang="de-DE" sz="2600" i="1" dirty="0" smtClean="0"/>
              <a:t>, </a:t>
            </a:r>
            <a:r>
              <a:rPr lang="ru-RU" sz="2600" i="1" dirty="0" smtClean="0"/>
              <a:t>ч.1, </a:t>
            </a:r>
            <a:r>
              <a:rPr lang="de-DE" sz="2600" i="1" dirty="0" smtClean="0"/>
              <a:t>V,1</a:t>
            </a:r>
            <a:r>
              <a:rPr lang="en-GB" sz="2600" i="1" dirty="0" smtClean="0"/>
              <a:t>)</a:t>
            </a:r>
          </a:p>
          <a:p>
            <a:pPr>
              <a:buNone/>
            </a:pPr>
            <a:endParaRPr lang="en-GB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Добро пожаловать, прапорщик Пистоль. Иди сюда, Пистоль, я заряжу тебя кружкой хереса, а ты пали в хозяйку. </a:t>
            </a:r>
            <a:r>
              <a:rPr lang="ru-RU" sz="2600" i="1" dirty="0" smtClean="0"/>
              <a:t>(Генрих </a:t>
            </a:r>
            <a:r>
              <a:rPr lang="en-GB" sz="2600" i="1" dirty="0" smtClean="0"/>
              <a:t>IV</a:t>
            </a:r>
            <a:r>
              <a:rPr lang="de-DE" sz="2600" i="1" dirty="0" smtClean="0"/>
              <a:t>, </a:t>
            </a:r>
            <a:r>
              <a:rPr lang="ru-RU" sz="2600" i="1" dirty="0" smtClean="0"/>
              <a:t>ч.</a:t>
            </a:r>
            <a:r>
              <a:rPr lang="de-DE" sz="2600" i="1" dirty="0" smtClean="0"/>
              <a:t>2</a:t>
            </a:r>
            <a:r>
              <a:rPr lang="ru-RU" sz="2600" i="1" dirty="0" smtClean="0"/>
              <a:t>, </a:t>
            </a:r>
            <a:r>
              <a:rPr lang="de-DE" sz="2600" i="1" dirty="0" smtClean="0"/>
              <a:t>I,4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buNone/>
            </a:pPr>
            <a:endParaRPr lang="en-GB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4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1\Pictures\Для проекта\0_1b031_2a76258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214554"/>
            <a:ext cx="2357454" cy="32971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572560" cy="65722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Игра слов на основе </a:t>
            </a:r>
            <a:r>
              <a:rPr lang="ru-RU" dirty="0" err="1" smtClean="0"/>
              <a:t>омофонии</a:t>
            </a:r>
            <a:endParaRPr lang="ru-RU" dirty="0" smtClean="0"/>
          </a:p>
          <a:p>
            <a:pPr>
              <a:buNone/>
            </a:pPr>
            <a:r>
              <a:rPr lang="ru-RU" sz="2600" i="1" dirty="0" smtClean="0"/>
              <a:t>Эванс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Сэр Джон! </a:t>
            </a:r>
            <a:r>
              <a:rPr lang="ru-RU" sz="26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Paucа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verba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в молчании благо.</a:t>
            </a:r>
          </a:p>
          <a:p>
            <a:pPr>
              <a:buNone/>
            </a:pPr>
            <a:r>
              <a:rPr lang="ru-RU" sz="2600" i="1" dirty="0" smtClean="0"/>
              <a:t>Фальстаф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Какая там палка верба?</a:t>
            </a:r>
          </a:p>
          <a:p>
            <a:pPr>
              <a:buNone/>
            </a:pPr>
            <a:r>
              <a:rPr lang="ru-RU" sz="2600" i="1" dirty="0" smtClean="0"/>
              <a:t>(</a:t>
            </a:r>
            <a:r>
              <a:rPr lang="ru-RU" sz="2600" i="1" dirty="0" err="1" smtClean="0"/>
              <a:t>Виндзорские</a:t>
            </a:r>
            <a:r>
              <a:rPr lang="ru-RU" sz="2600" i="1" dirty="0" smtClean="0"/>
              <a:t> насмешницы, </a:t>
            </a:r>
            <a:r>
              <a:rPr lang="de-DE" sz="2600" i="1" dirty="0" smtClean="0"/>
              <a:t>I, </a:t>
            </a:r>
            <a:r>
              <a:rPr lang="ru-RU" sz="2600" i="1" dirty="0" smtClean="0"/>
              <a:t>1)</a:t>
            </a:r>
          </a:p>
          <a:p>
            <a:pPr>
              <a:buNone/>
            </a:pPr>
            <a:r>
              <a:rPr lang="ru-RU" sz="2600" i="1" dirty="0" smtClean="0"/>
              <a:t>Верховный судья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 похожи на свечу, большая часть которой уже сгорела. </a:t>
            </a:r>
          </a:p>
          <a:p>
            <a:pPr>
              <a:buNone/>
            </a:pPr>
            <a:r>
              <a:rPr lang="ru-RU" sz="2600" i="1" dirty="0" smtClean="0"/>
              <a:t>Фальстаф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 пудовую сальную свечу, милорд; можно было бы сравнить меня и с восковой свечой, с тех пор как я войсковой начальник… </a:t>
            </a:r>
            <a:r>
              <a:rPr lang="ru-RU" sz="2600" i="1" dirty="0" smtClean="0"/>
              <a:t>(Генрих </a:t>
            </a:r>
            <a:r>
              <a:rPr lang="en-GB" sz="2600" i="1" dirty="0" smtClean="0"/>
              <a:t>IV</a:t>
            </a:r>
            <a:r>
              <a:rPr lang="de-DE" sz="2600" i="1" dirty="0" smtClean="0"/>
              <a:t>, </a:t>
            </a:r>
            <a:r>
              <a:rPr lang="ru-RU" sz="2600" i="1" dirty="0" smtClean="0"/>
              <a:t>ч.</a:t>
            </a:r>
            <a:r>
              <a:rPr lang="de-DE" sz="2600" i="1" dirty="0" smtClean="0"/>
              <a:t>2</a:t>
            </a:r>
            <a:r>
              <a:rPr lang="ru-RU" sz="2600" i="1" dirty="0" smtClean="0"/>
              <a:t>, </a:t>
            </a:r>
            <a:r>
              <a:rPr lang="de-DE" sz="2600" i="1" dirty="0" smtClean="0"/>
              <a:t>I,</a:t>
            </a:r>
            <a:r>
              <a:rPr lang="ru-RU" sz="2600" i="1" dirty="0" smtClean="0"/>
              <a:t>2</a:t>
            </a:r>
            <a:r>
              <a:rPr lang="en-GB" sz="2600" i="1" dirty="0" smtClean="0"/>
              <a:t>)</a:t>
            </a:r>
          </a:p>
          <a:p>
            <a:pPr>
              <a:buNone/>
            </a:pPr>
            <a:r>
              <a:rPr lang="ru-RU" sz="2600" i="1" dirty="0" smtClean="0"/>
              <a:t>Верховный судья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Хоть бы седая борода устыдила этого повесу! </a:t>
            </a:r>
          </a:p>
          <a:p>
            <a:pPr>
              <a:buNone/>
            </a:pPr>
            <a:r>
              <a:rPr lang="ru-RU" sz="2600" i="1" dirty="0" smtClean="0"/>
              <a:t>Фальстаф 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Да, я всех превзошел по весу, по весу, по весу.</a:t>
            </a:r>
          </a:p>
          <a:p>
            <a:pPr>
              <a:buNone/>
            </a:pPr>
            <a:r>
              <a:rPr lang="ru-RU" sz="2600" i="1" dirty="0" smtClean="0"/>
              <a:t>(Генрих </a:t>
            </a:r>
            <a:r>
              <a:rPr lang="en-GB" sz="2600" i="1" dirty="0" smtClean="0"/>
              <a:t>IV</a:t>
            </a:r>
            <a:r>
              <a:rPr lang="de-DE" sz="2600" i="1" dirty="0" smtClean="0"/>
              <a:t>, </a:t>
            </a:r>
            <a:r>
              <a:rPr lang="ru-RU" sz="2600" i="1" dirty="0" smtClean="0"/>
              <a:t>ч.</a:t>
            </a:r>
            <a:r>
              <a:rPr lang="de-DE" sz="2600" i="1" dirty="0" smtClean="0"/>
              <a:t>2</a:t>
            </a:r>
            <a:r>
              <a:rPr lang="ru-RU" sz="2600" i="1" dirty="0" smtClean="0"/>
              <a:t>, </a:t>
            </a:r>
            <a:r>
              <a:rPr lang="de-DE" sz="2600" i="1" dirty="0" smtClean="0"/>
              <a:t>I,</a:t>
            </a:r>
            <a:r>
              <a:rPr lang="ru-RU" sz="2600" i="1" dirty="0" smtClean="0"/>
              <a:t>2</a:t>
            </a:r>
            <a:r>
              <a:rPr lang="en-GB" sz="2600" i="1" dirty="0" smtClean="0"/>
              <a:t>)</a:t>
            </a:r>
            <a:endParaRPr lang="ru-RU" sz="2600" i="1" dirty="0" smtClean="0"/>
          </a:p>
          <a:p>
            <a:pPr>
              <a:buNone/>
            </a:pPr>
            <a:endParaRPr lang="en-GB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4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Выводы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Сэр Джон Фальстаф – сложный, комплексный персонаж, в котором слились несколько реальных прототипов, несколько традиционных для комедии образов</a:t>
            </a:r>
          </a:p>
          <a:p>
            <a:r>
              <a:rPr lang="ru-RU" dirty="0" smtClean="0"/>
              <a:t>Фальстаф – искаженный образ человека эпохи Возрождения, обладает достоинствами, кот. ценились в то время, однако недостатки перевешивают их</a:t>
            </a:r>
          </a:p>
          <a:p>
            <a:r>
              <a:rPr lang="ru-RU" dirty="0" smtClean="0"/>
              <a:t>Образ Фальстафа постепенно тускнеет, изживает себя </a:t>
            </a:r>
            <a:r>
              <a:rPr lang="ru-RU" dirty="0" smtClean="0">
                <a:cs typeface="Times New Roman"/>
              </a:rPr>
              <a:t>&lt;</a:t>
            </a:r>
            <a:r>
              <a:rPr lang="ru-RU" dirty="0" smtClean="0"/>
              <a:t>=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cs typeface="Times New Roman"/>
              </a:rPr>
              <a:t>противоречия, кризис в обществе</a:t>
            </a:r>
          </a:p>
          <a:p>
            <a:r>
              <a:rPr lang="ru-RU" dirty="0" smtClean="0">
                <a:cs typeface="Times New Roman"/>
              </a:rPr>
              <a:t>Обладает искрометным юмором, основанным преимущественно на игре слов, каламбурах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Источники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7929618" cy="485778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hlinkClick r:id="rId3"/>
              </a:rPr>
              <a:t>http://dic.academic.ru/dic.nsf/litheroes/543/</a:t>
            </a:r>
            <a:r>
              <a:rPr lang="ru-RU" sz="2800" dirty="0" smtClean="0">
                <a:hlinkClick r:id="rId3"/>
              </a:rPr>
              <a:t>ФАЛЬСТАФ</a:t>
            </a:r>
            <a:endParaRPr lang="ru-RU" sz="2800" dirty="0" smtClean="0"/>
          </a:p>
          <a:p>
            <a:r>
              <a:rPr lang="en-GB" sz="2800" dirty="0" smtClean="0">
                <a:hlinkClick r:id="rId4"/>
              </a:rPr>
              <a:t>http://ru.wikipedia.org/wiki/</a:t>
            </a:r>
            <a:r>
              <a:rPr lang="ru-RU" sz="2800" dirty="0" smtClean="0">
                <a:hlinkClick r:id="rId4"/>
              </a:rPr>
              <a:t>Фальстаф</a:t>
            </a:r>
            <a:endParaRPr lang="en-US" sz="2800" dirty="0" smtClean="0"/>
          </a:p>
          <a:p>
            <a:r>
              <a:rPr lang="ru-RU" sz="2800" dirty="0" smtClean="0"/>
              <a:t>Шекспир У. </a:t>
            </a:r>
            <a:r>
              <a:rPr lang="ru-RU" sz="2800" dirty="0" err="1" smtClean="0"/>
              <a:t>Виндзорские</a:t>
            </a:r>
            <a:r>
              <a:rPr lang="ru-RU" sz="2800" dirty="0" smtClean="0"/>
              <a:t> насмешницы. </a:t>
            </a:r>
            <a:r>
              <a:rPr lang="ru-RU" sz="2800" i="1" dirty="0" smtClean="0"/>
              <a:t>Перевод С.Маршака и М.Морозова</a:t>
            </a:r>
          </a:p>
          <a:p>
            <a:r>
              <a:rPr lang="ru-RU" sz="2800" dirty="0" smtClean="0"/>
              <a:t>Шекспир У. Генрих IV. Часть первая. </a:t>
            </a:r>
            <a:r>
              <a:rPr lang="ru-RU" sz="2800" i="1" dirty="0" smtClean="0"/>
              <a:t>Перевод И. </a:t>
            </a:r>
            <a:r>
              <a:rPr lang="ru-RU" sz="2800" i="1" dirty="0" err="1" smtClean="0"/>
              <a:t>Бируковой</a:t>
            </a:r>
            <a:endParaRPr lang="ru-RU" sz="2800" i="1" dirty="0" smtClean="0"/>
          </a:p>
          <a:p>
            <a:r>
              <a:rPr lang="ru-RU" sz="2800" dirty="0" smtClean="0"/>
              <a:t>Шекспир У. Генрих IV. Часть вторая. </a:t>
            </a:r>
            <a:r>
              <a:rPr lang="ru-RU" sz="2800" i="1" dirty="0" smtClean="0"/>
              <a:t>Перевод И. </a:t>
            </a:r>
            <a:r>
              <a:rPr lang="ru-RU" sz="2800" i="1" dirty="0" err="1" smtClean="0"/>
              <a:t>Бируковой</a:t>
            </a:r>
            <a:endParaRPr lang="ru-RU" sz="2800" i="1" dirty="0" smtClean="0"/>
          </a:p>
          <a:p>
            <a:pPr>
              <a:buNone/>
            </a:pPr>
            <a:endParaRPr lang="en-US" sz="2800" i="1" smtClean="0"/>
          </a:p>
          <a:p>
            <a:pPr>
              <a:buNone/>
            </a:pPr>
            <a:endParaRPr lang="ru-RU" sz="2800" i="1" dirty="0" smtClean="0"/>
          </a:p>
          <a:p>
            <a:pPr algn="ctr">
              <a:buNone/>
            </a:pPr>
            <a:r>
              <a:rPr lang="ru-RU" sz="2800" dirty="0" smtClean="0"/>
              <a:t>Шаповалова Елена, 402А</a:t>
            </a:r>
          </a:p>
          <a:p>
            <a:pPr algn="ctr">
              <a:buNone/>
            </a:pPr>
            <a:r>
              <a:rPr lang="ru-RU" sz="2800" dirty="0" smtClean="0"/>
              <a:t>2010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7467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Сэр Джон Фальстаф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215082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Центральный персонаж пьес </a:t>
            </a:r>
            <a:endParaRPr lang="en-GB" sz="2800" dirty="0" smtClean="0"/>
          </a:p>
          <a:p>
            <a:pPr lvl="1">
              <a:buNone/>
            </a:pPr>
            <a:r>
              <a:rPr lang="ru-RU" sz="2800" dirty="0" smtClean="0"/>
              <a:t>У.Шекспира: исторической хроники </a:t>
            </a:r>
            <a:endParaRPr lang="en-GB" sz="2800" dirty="0" smtClean="0"/>
          </a:p>
          <a:p>
            <a:pPr lvl="1">
              <a:buNone/>
            </a:pPr>
            <a:r>
              <a:rPr lang="ru-RU" sz="2800" dirty="0" smtClean="0"/>
              <a:t>«Генрих IV» и комедии </a:t>
            </a:r>
            <a:endParaRPr lang="en-GB" sz="2800" dirty="0" smtClean="0"/>
          </a:p>
          <a:p>
            <a:pPr lvl="1">
              <a:buNone/>
            </a:pPr>
            <a:r>
              <a:rPr lang="ru-RU" sz="2800" dirty="0" smtClean="0"/>
              <a:t>«</a:t>
            </a:r>
            <a:r>
              <a:rPr lang="ru-RU" sz="2800" dirty="0" err="1" smtClean="0"/>
              <a:t>Виндзорские</a:t>
            </a:r>
            <a:r>
              <a:rPr lang="en-GB" sz="2800" dirty="0" smtClean="0"/>
              <a:t> </a:t>
            </a:r>
            <a:r>
              <a:rPr lang="ru-RU" sz="2800" dirty="0" smtClean="0"/>
              <a:t>насмешницы» </a:t>
            </a:r>
          </a:p>
          <a:p>
            <a:r>
              <a:rPr lang="ru-RU" sz="2800" dirty="0" smtClean="0"/>
              <a:t>Исторические прототипы: сэр Джон </a:t>
            </a:r>
            <a:r>
              <a:rPr lang="ru-RU" sz="2800" dirty="0" err="1" smtClean="0"/>
              <a:t>Олдкасл</a:t>
            </a:r>
            <a:r>
              <a:rPr lang="ru-RU" sz="2800" dirty="0" smtClean="0"/>
              <a:t> (протестант, казненный католической церковью) и баронет Джон </a:t>
            </a:r>
            <a:r>
              <a:rPr lang="ru-RU" sz="2800" dirty="0" err="1" smtClean="0"/>
              <a:t>Фастолф</a:t>
            </a:r>
            <a:r>
              <a:rPr lang="ru-RU" sz="2800" dirty="0" smtClean="0"/>
              <a:t> (1377-1428), прославившийся тем, что бежал с поля битвы при </a:t>
            </a:r>
            <a:r>
              <a:rPr lang="ru-RU" sz="2800" dirty="0" err="1" smtClean="0"/>
              <a:t>Патэ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Литературные прообразы: жирный и разгульный Порок (</a:t>
            </a:r>
            <a:r>
              <a:rPr lang="ru-RU" sz="2800" dirty="0" err="1" smtClean="0"/>
              <a:t>Vice</a:t>
            </a:r>
            <a:r>
              <a:rPr lang="ru-RU" sz="2800" dirty="0" smtClean="0"/>
              <a:t>), средневековый аллегорический персонаж и тип «хвастливого воина» древнеримской комедии.</a:t>
            </a:r>
            <a:endParaRPr lang="ru-RU" sz="2800" dirty="0"/>
          </a:p>
        </p:txBody>
      </p:sp>
      <p:pic>
        <p:nvPicPr>
          <p:cNvPr id="5" name="Рисунок 4" descr="http://upload.wikimedia.org/wikipedia/commons/thumb/c/c2/Gr%C3%BCtzner_Falstaff_mit_Kanne.jpg/180px-Gr%C3%BCtzner_Falstaff_mit_Kanne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42852"/>
            <a:ext cx="22145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Фальстаф у Шекспира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86766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ru-RU" sz="3600" dirty="0" smtClean="0"/>
              <a:t>Не полностью отрицательный персонаж, обладает достоинствами:</a:t>
            </a:r>
          </a:p>
          <a:p>
            <a:r>
              <a:rPr lang="ru-RU" sz="3600" dirty="0" smtClean="0"/>
              <a:t>Ум, свобода от догм, предрассудков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 что если честь меня обескрылит, когда я пойду в бой? Что тогда? Может честь приставить мне ногу? Нет. Или руку? Нет. Или унять боль от раны? Нет. Значит, честь - плохой хирург? Безусловно. Что же такое честь? Слово. Что же заключено в этом слове? Воздух. Хорош барыш! Кто обладает честью? Тот, кто умер в среду. А он чувствует ее? Нет. Слышит ее? Нет. Значит, честь неощутима? Для мертвого - неощутима. Но, быть может, она будет жить среди живых? Нет. Почему? Злословие не допустит этого. Вот почему честь мне не нужна. Она не более как щит с гербом, который несут за гробом. Вот и весь сказ. (Генрих </a:t>
            </a:r>
            <a:r>
              <a:rPr lang="en-GB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ч.1, </a:t>
            </a:r>
            <a:r>
              <a:rPr lang="en-GB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de-DE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1)</a:t>
            </a:r>
            <a:endParaRPr lang="ru-RU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115328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Бескорыстная радость от собственных шуток и проделок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 не только сам остроумен, но и пробуждаю остроумие в других. (Генрих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ч.2,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2)</a:t>
            </a:r>
            <a:endParaRPr lang="ru-RU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…в наше скучное время надо же чем-нибудь позабавиться. (Генрих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ч.1,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2)</a:t>
            </a:r>
            <a:endParaRPr lang="ru-RU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/>
              <a:t>Жизнерадостность, протест аскетизму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 меня были самые благородные наклонности, какие </a:t>
            </a:r>
            <a:r>
              <a:rPr lang="ru-RU" sz="26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подобают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дворянину: я был в меру добродетелен, божился редко, играл в кости не чаще семи раз в неделю, ходил в непотребные дома не чаще одного раза в четверть часа, возвращал долги раза три или четыре, жил хорошо, держался в границах. (Генрих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ч.1,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3)</a:t>
            </a:r>
          </a:p>
          <a:p>
            <a:pPr>
              <a:buNone/>
            </a:pP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Если пить сладкий херес - преступление, то помилуй боже беззаконника. Если быть старым и веселым грешно, то, значит, многие знакомые мне старые трактирщики угодят в ад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 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(Генрих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ч.1, 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</a:t>
            </a:r>
            <a:r>
              <a:rPr lang="de-DE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GB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3)</a:t>
            </a:r>
            <a:endParaRPr lang="ru-RU" sz="26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22"/>
            <a:ext cx="9001156" cy="5572188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/>
              <a:t>Фальстаф обладает качествами, типичными для эпохи Возрождения, однако этот образ искажен, неполноценен; недостатки перевешивают достоинства</a:t>
            </a:r>
          </a:p>
          <a:p>
            <a:pPr>
              <a:buNone/>
            </a:pPr>
            <a:r>
              <a:rPr lang="ru-RU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 тебя, я вижу, до того ожирели мозги от старого хереса, от обжорства за ужином и от спанья на лавках после обеда, что тебе невдомек спросить о том, что тебя кровно касается. На кой черт тебе знать, который час? Вот если бы часы вдруг стали кружками хереса, минуты - каплунами, маятник - языком сводни, циферблат - вывеской непотребного дома, а само благодатное солнце - пригожей горячей девкой в платье из огненной тафты, - тогда, я понимаю, тебе был бы смысл спрашивать, который час. (Генрих </a:t>
            </a:r>
            <a:r>
              <a:rPr lang="en-GB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ч.1, </a:t>
            </a:r>
            <a:r>
              <a:rPr lang="en-GB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de-DE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GB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2)</a:t>
            </a:r>
            <a:endParaRPr lang="ru-RU" sz="38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Ах, негодяй, у тебя в утробе нет места ни для верности, ни для правды, ни для честности - она вся набита кишками да потрохами. (Генрих </a:t>
            </a:r>
            <a:r>
              <a:rPr lang="en-GB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</a:t>
            </a:r>
            <a:r>
              <a:rPr lang="de-DE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ч.1, </a:t>
            </a:r>
            <a:r>
              <a:rPr lang="en-GB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III</a:t>
            </a:r>
            <a:r>
              <a:rPr lang="de-DE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,3</a:t>
            </a:r>
            <a:r>
              <a:rPr lang="en-GB" sz="38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sz="38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31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857620" y="214290"/>
            <a:ext cx="1071570" cy="785818"/>
          </a:xfrm>
          <a:prstGeom prst="downArrow">
            <a:avLst>
              <a:gd name="adj1" fmla="val 56556"/>
              <a:gd name="adj2" fmla="val 57629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Метаморфозы Фальстафа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768670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/>
              <a:t>Вскоре после </a:t>
            </a:r>
            <a:r>
              <a:rPr lang="ru-RU" sz="3600" i="1" dirty="0" smtClean="0"/>
              <a:t>Генриха</a:t>
            </a:r>
            <a:r>
              <a:rPr lang="en-GB" sz="3600" i="1" dirty="0" smtClean="0"/>
              <a:t> IV</a:t>
            </a:r>
            <a:r>
              <a:rPr lang="ru-RU" sz="3600" i="1" dirty="0" smtClean="0"/>
              <a:t> У. </a:t>
            </a:r>
            <a:r>
              <a:rPr lang="ru-RU" sz="3600" dirty="0" smtClean="0"/>
              <a:t>Шекспир пишет комедию </a:t>
            </a:r>
            <a:r>
              <a:rPr lang="ru-RU" sz="3600" i="1" dirty="0" err="1" smtClean="0"/>
              <a:t>Виндзорские</a:t>
            </a:r>
            <a:r>
              <a:rPr lang="ru-RU" sz="3600" i="1" dirty="0" smtClean="0"/>
              <a:t> Насмешницы</a:t>
            </a:r>
            <a:r>
              <a:rPr lang="ru-RU" sz="3600" dirty="0" smtClean="0"/>
              <a:t>, в которую также вводит образ Фальстафа (Версия: самой Елизавете понравился его образ, комедия на заказ)</a:t>
            </a:r>
          </a:p>
          <a:p>
            <a:pPr>
              <a:buNone/>
            </a:pPr>
            <a:r>
              <a:rPr lang="ru-RU" sz="3600" dirty="0" smtClean="0"/>
              <a:t>Образ Фальстафа заметно меняется, тускнеет:</a:t>
            </a:r>
          </a:p>
          <a:p>
            <a:r>
              <a:rPr lang="ru-RU" sz="3600" dirty="0" smtClean="0"/>
              <a:t>Отказывается от беспечности ради корыстной наживы денег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Фальстаф теперь не тот: он научился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Расчетливости века своего.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….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Пускай останусь я с одним пажом: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Без вас двоих мы больше сбережем.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31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Виндзорские</a:t>
            </a: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насмешницы, </a:t>
            </a:r>
            <a:r>
              <a:rPr lang="de-DE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I, 3</a:t>
            </a:r>
            <a:r>
              <a:rPr lang="ru-RU" sz="31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1\Pictures\Для проекта\261817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786190"/>
            <a:ext cx="2000264" cy="298794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972452" cy="635795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Нет былой живости, остроумия, становится осмеянным героем фарса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Вот до чего я дожил! Выносить такие </a:t>
            </a:r>
            <a:r>
              <a:rPr lang="ru-RU" sz="24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дурацкие</a:t>
            </a: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шутки, да еще от кого? От человека, у которого во рту каша вместо английского языка! Этого одного довольно, чтобы положить конец старому доброму разврату и веселым ночным похождениям во всем нашем королевстве.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Ладно, ладно, смейтесь надо мной, издевайтесь! Ваша взяла. Бейте лежачего. Мне даже нечего ответить этой уэльской фланелевой фуфайке. Само невежество топчет меня ногами. Делайте со мной что хотите!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(</a:t>
            </a:r>
            <a:r>
              <a:rPr lang="ru-RU" sz="24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Виндзорские</a:t>
            </a: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насмешницы, </a:t>
            </a:r>
            <a:r>
              <a:rPr lang="de-DE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n-GB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</a:t>
            </a:r>
            <a:r>
              <a:rPr lang="de-DE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5</a:t>
            </a: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sz="24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5072098" cy="571504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Изменения в образе Фальстафа = изменения в самом обществе</a:t>
            </a:r>
          </a:p>
          <a:p>
            <a:r>
              <a:rPr lang="ru-RU" sz="2800" i="1" dirty="0" smtClean="0"/>
              <a:t>Образ Фальстафа — это лебединая песнь Шекспира «старой веселой Англии», духу бездумной радости, духу легкой и светлой комедии и раскрытие острых противоречий прежнего беззаботного оптимизма.</a:t>
            </a:r>
          </a:p>
          <a:p>
            <a:pPr algn="r">
              <a:buNone/>
            </a:pPr>
            <a:r>
              <a:rPr lang="ru-RU" sz="2800" i="1" dirty="0" smtClean="0"/>
              <a:t>А. Смирнов</a:t>
            </a:r>
          </a:p>
          <a:p>
            <a:pPr algn="r">
              <a:buNone/>
            </a:pPr>
            <a:endParaRPr lang="ru-RU" i="1" dirty="0"/>
          </a:p>
        </p:txBody>
      </p:sp>
      <p:pic>
        <p:nvPicPr>
          <p:cNvPr id="3074" name="Picture 2" descr="C:\Users\1\Pictures\Для проекта\000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146" y="785794"/>
            <a:ext cx="3731920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42900"/>
            <a:ext cx="74676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Юмор Фальстафа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72560" cy="61436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Каламбуры, игра слов</a:t>
            </a:r>
          </a:p>
          <a:p>
            <a:pPr>
              <a:buNone/>
            </a:pPr>
            <a:r>
              <a:rPr lang="ru-RU" sz="2400" i="1" dirty="0" err="1" smtClean="0"/>
              <a:t>Шеллоу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Рыцарь, вы побили моих слуг, подстрелили моего оленя и ворвались в дом моего лесничего.</a:t>
            </a:r>
          </a:p>
          <a:p>
            <a:pPr>
              <a:buNone/>
            </a:pPr>
            <a:r>
              <a:rPr lang="ru-RU" sz="2400" i="1" dirty="0" smtClean="0"/>
              <a:t>Фальстаф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А дочку вашего лесничего я не поцеловал? </a:t>
            </a:r>
          </a:p>
          <a:p>
            <a:pPr>
              <a:buNone/>
            </a:pPr>
            <a:r>
              <a:rPr lang="ru-RU" sz="2400" i="1" dirty="0" err="1" smtClean="0"/>
              <a:t>Шеллоу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Рыцарь, вы за это ответите!</a:t>
            </a:r>
          </a:p>
          <a:p>
            <a:pPr>
              <a:buNone/>
            </a:pPr>
            <a:r>
              <a:rPr lang="ru-RU" sz="2400" i="1" dirty="0" smtClean="0"/>
              <a:t>Фальстаф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Пожалуйста, хоть сейчас! Да, сэр, я все это сделал… Вот я и ответил.</a:t>
            </a:r>
          </a:p>
          <a:p>
            <a:pPr>
              <a:buNone/>
            </a:pPr>
            <a:r>
              <a:rPr lang="ru-RU" sz="2400" i="1" dirty="0" smtClean="0"/>
              <a:t>(</a:t>
            </a:r>
            <a:r>
              <a:rPr lang="ru-RU" sz="2400" i="1" dirty="0" err="1" smtClean="0"/>
              <a:t>Виндзорские</a:t>
            </a:r>
            <a:r>
              <a:rPr lang="ru-RU" sz="2400" i="1" dirty="0" smtClean="0"/>
              <a:t> насмешницы, </a:t>
            </a:r>
            <a:r>
              <a:rPr lang="de-DE" sz="2400" i="1" dirty="0" smtClean="0"/>
              <a:t>I, </a:t>
            </a:r>
            <a:r>
              <a:rPr lang="ru-RU" sz="2400" i="1" dirty="0" smtClean="0"/>
              <a:t>1)</a:t>
            </a:r>
            <a:endParaRPr lang="en-GB" sz="2400" i="1" dirty="0" smtClean="0"/>
          </a:p>
          <a:p>
            <a:pPr>
              <a:buNone/>
            </a:pPr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Терпеть не могу, когда шутка заходит так далеко, да вдобавок пешком. </a:t>
            </a:r>
            <a:r>
              <a:rPr lang="ru-RU" sz="2400" i="1" dirty="0" smtClean="0"/>
              <a:t>(Генрих </a:t>
            </a:r>
            <a:r>
              <a:rPr lang="en-GB" sz="2400" i="1" dirty="0" smtClean="0"/>
              <a:t>IV</a:t>
            </a:r>
            <a:r>
              <a:rPr lang="de-DE" sz="2400" i="1" dirty="0" smtClean="0"/>
              <a:t>, </a:t>
            </a:r>
            <a:r>
              <a:rPr lang="ru-RU" sz="2400" i="1" dirty="0" smtClean="0"/>
              <a:t>ч.1, </a:t>
            </a:r>
            <a:r>
              <a:rPr lang="en-GB" sz="2400" i="1" dirty="0" smtClean="0"/>
              <a:t>II</a:t>
            </a:r>
            <a:r>
              <a:rPr lang="de-DE" sz="2400" i="1" dirty="0" smtClean="0"/>
              <a:t>,</a:t>
            </a:r>
            <a:r>
              <a:rPr lang="en-GB" sz="2400" i="1" dirty="0" smtClean="0"/>
              <a:t>2)</a:t>
            </a:r>
          </a:p>
          <a:p>
            <a:pPr>
              <a:buNone/>
            </a:pPr>
            <a:endParaRPr lang="ru-RU" sz="2400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198</TotalTime>
  <Words>997</Words>
  <Application>Microsoft Office PowerPoint</Application>
  <PresentationFormat>Экран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«Фальстафовский фон»  в творчестве Шекспира </vt:lpstr>
      <vt:lpstr>Сэр Джон Фальстаф</vt:lpstr>
      <vt:lpstr>Фальстаф у Шекспира</vt:lpstr>
      <vt:lpstr>Слайд 4</vt:lpstr>
      <vt:lpstr>Слайд 5</vt:lpstr>
      <vt:lpstr>Метаморфозы Фальстафа</vt:lpstr>
      <vt:lpstr>Слайд 7</vt:lpstr>
      <vt:lpstr>Слайд 8</vt:lpstr>
      <vt:lpstr>Юмор Фальстафа</vt:lpstr>
      <vt:lpstr>Слайд 10</vt:lpstr>
      <vt:lpstr>Слайд 11</vt:lpstr>
      <vt:lpstr>Выводы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«Фальстафовский фон»</dc:title>
  <dc:creator>Шаповалова</dc:creator>
  <cp:lastModifiedBy>User</cp:lastModifiedBy>
  <cp:revision>29</cp:revision>
  <dcterms:created xsi:type="dcterms:W3CDTF">2010-04-19T16:43:50Z</dcterms:created>
  <dcterms:modified xsi:type="dcterms:W3CDTF">2010-06-28T02:08:52Z</dcterms:modified>
</cp:coreProperties>
</file>