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3814192" cy="2016223"/>
          </a:xfrm>
        </p:spPr>
        <p:txBody>
          <a:bodyPr/>
          <a:lstStyle/>
          <a:p>
            <a:r>
              <a:rPr lang="ru-RU" b="1" u="sng" dirty="0" smtClean="0"/>
              <a:t>Уильям Шекспир</a:t>
            </a:r>
            <a:endParaRPr lang="ru-RU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437112"/>
            <a:ext cx="4968552" cy="2088232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Стилистический анализ фрагмента трагедии «Ричард</a:t>
            </a:r>
            <a:r>
              <a:rPr lang="en-US" b="1" u="sng" dirty="0" smtClean="0">
                <a:solidFill>
                  <a:schemeClr val="tx1"/>
                </a:solidFill>
              </a:rPr>
              <a:t> III</a:t>
            </a:r>
            <a:r>
              <a:rPr lang="ru-RU" b="1" u="sng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mtClean="0">
                <a:solidFill>
                  <a:schemeClr val="tx1"/>
                </a:solidFill>
              </a:rPr>
              <a:t>(акт </a:t>
            </a:r>
            <a:r>
              <a:rPr lang="ru-RU" dirty="0" smtClean="0">
                <a:solidFill>
                  <a:schemeClr val="tx1"/>
                </a:solidFill>
              </a:rPr>
              <a:t>1, сцена 2)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media.tab.co.uk/blogs.dir/7/files/2015/09/William_Shakespeare_1609-e14443115386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2656"/>
            <a:ext cx="2859137" cy="3816424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d/d5/Hogarth%2C_William_-_David_Garrick_as_Richard_III_-_1745.jpg/350px-Hogarth%2C_William_-_David_Garrick_as_Richard_III_-_1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45024"/>
            <a:ext cx="3615871" cy="2768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Для того чтобы привлечь внимание Анны, Глостер использует слова </a:t>
            </a:r>
            <a:r>
              <a:rPr lang="ru-RU" b="1" dirty="0" smtClean="0"/>
              <a:t>«совершенство среди женщин» </a:t>
            </a:r>
            <a:r>
              <a:rPr lang="ru-RU" dirty="0" smtClean="0"/>
              <a:t>и </a:t>
            </a:r>
            <a:r>
              <a:rPr lang="ru-RU" b="1" dirty="0" smtClean="0"/>
              <a:t>«ангел». </a:t>
            </a:r>
            <a:r>
              <a:rPr lang="ru-RU" dirty="0" smtClean="0"/>
              <a:t>Красота Анны- это его </a:t>
            </a:r>
            <a:r>
              <a:rPr lang="ru-RU" b="1" dirty="0" smtClean="0"/>
              <a:t>«свет и жизнь». </a:t>
            </a:r>
            <a:r>
              <a:rPr lang="ru-RU" dirty="0" smtClean="0"/>
              <a:t>Что касается эмоциональной окраски предложений, то здесь преобладают повествовательные, мягкие предложения. Но это, по моему мнению, показатель неискренних чувств, потому что, когда человек и вправду любит, он становится эмоциональнее.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Антитеза в эпизоде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 уже было сказано ранее, весь диалог- сплошная антитеза, выраженная в коротких предложениях.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Леди Анна: </a:t>
            </a:r>
            <a:r>
              <a:rPr lang="ru-RU" dirty="0" smtClean="0"/>
              <a:t>О чудо? Дьявол правду говорит.</a:t>
            </a:r>
          </a:p>
          <a:p>
            <a:pPr>
              <a:buNone/>
            </a:pPr>
            <a:r>
              <a:rPr lang="ru-RU" u="sng" dirty="0" smtClean="0"/>
              <a:t>Глостер: </a:t>
            </a:r>
            <a:r>
              <a:rPr lang="ru-RU" dirty="0" smtClean="0"/>
              <a:t>Еще чудеснее, что ангел злится.</a:t>
            </a:r>
          </a:p>
          <a:p>
            <a:pPr>
              <a:buNone/>
            </a:pPr>
            <a:r>
              <a:rPr lang="ru-RU" u="sng" dirty="0" smtClean="0"/>
              <a:t>Глостер</a:t>
            </a:r>
            <a:r>
              <a:rPr lang="ru-RU" dirty="0" smtClean="0"/>
              <a:t>: Ты, </a:t>
            </a:r>
            <a:r>
              <a:rPr lang="ru-RU" b="1" dirty="0" smtClean="0"/>
              <a:t>чью красу бессилен описать я,</a:t>
            </a:r>
            <a:r>
              <a:rPr lang="ru-RU" dirty="0" smtClean="0"/>
              <a:t>                      Немного потерпи: я обелюсь.</a:t>
            </a:r>
          </a:p>
          <a:p>
            <a:pPr>
              <a:buNone/>
            </a:pPr>
            <a:r>
              <a:rPr lang="ru-RU" u="sng" dirty="0" smtClean="0"/>
              <a:t>Леди Анна</a:t>
            </a:r>
            <a:r>
              <a:rPr lang="ru-RU" dirty="0" smtClean="0"/>
              <a:t>:    Ты, </a:t>
            </a:r>
            <a:r>
              <a:rPr lang="ru-RU" b="1" dirty="0" smtClean="0"/>
              <a:t>чье уродство сердце не                            измыслит,</a:t>
            </a: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Лишь удавившись, обелиться можешь.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Выводы: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Сцена 2 (акт </a:t>
            </a:r>
            <a:r>
              <a:rPr lang="en-US" dirty="0" smtClean="0"/>
              <a:t>I</a:t>
            </a:r>
            <a:r>
              <a:rPr lang="ru-RU" smtClean="0"/>
              <a:t>) </a:t>
            </a:r>
            <a:r>
              <a:rPr lang="ru-RU" dirty="0" smtClean="0"/>
              <a:t>насыщена различными лингвистическими приемами, чтобы помочь читателям понять состояние главных героев.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Все средства, используемые в данном фрагменте, подчеркивают эмоциональность героев на момент речи.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Основной прием- антитеза- дает понять различие между героями.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Все это было сделано Шекспиром для того, чтобы актеры (ведь это произведение было написано для сцены) могли донести до нас главную идею.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Работу выполнила </a:t>
            </a:r>
          </a:p>
          <a:p>
            <a:pPr algn="ctr">
              <a:buNone/>
            </a:pPr>
            <a:r>
              <a:rPr lang="ru-RU" dirty="0" smtClean="0"/>
              <a:t>Плотникова Наталья,</a:t>
            </a:r>
          </a:p>
          <a:p>
            <a:pPr algn="ctr">
              <a:buNone/>
            </a:pPr>
            <a:r>
              <a:rPr lang="ru-RU" dirty="0" smtClean="0"/>
              <a:t>201 </a:t>
            </a:r>
            <a:r>
              <a:rPr lang="ru-RU" smtClean="0"/>
              <a:t>гр.,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Краткое содержание эпизода: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300" dirty="0" smtClean="0"/>
              <a:t>	Леди Анна оплакивает потерю своего мужа, который был ей самым дорогим человеком, как вдруг появляется Глостер, прерывает похороны и лестными речами пытается завоевать её сердце. Поначалу она проклинает и винит его во всем, что произошло с её мужем. Но в итоге она надевает кольцо соблазнителя на палец, и Глостер радуется своей победе.</a:t>
            </a:r>
          </a:p>
          <a:p>
            <a:pPr>
              <a:buNone/>
            </a:pPr>
            <a:r>
              <a:rPr lang="ru-RU" sz="3300" b="1" dirty="0" smtClean="0"/>
              <a:t>	</a:t>
            </a:r>
            <a:r>
              <a:rPr lang="ru-RU" sz="3300" b="1" u="sng" dirty="0" smtClean="0"/>
              <a:t>Форма повествования:</a:t>
            </a:r>
            <a:r>
              <a:rPr lang="ru-RU" sz="3300" b="1" dirty="0" smtClean="0"/>
              <a:t> </a:t>
            </a:r>
            <a:r>
              <a:rPr lang="ru-RU" sz="3300" dirty="0" smtClean="0"/>
              <a:t>диалог между Леди Анной и Глостером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Фонетические средства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/>
              <a:t>Аллитерация </a:t>
            </a:r>
            <a:r>
              <a:rPr lang="ru-RU" sz="2400" dirty="0" smtClean="0"/>
              <a:t>используется автором подчеркнуть эмоциональное состояние героев в момент речи.</a:t>
            </a:r>
            <a:endParaRPr lang="ru-RU" sz="2400" b="1" u="sng" dirty="0" smtClean="0"/>
          </a:p>
          <a:p>
            <a:pPr>
              <a:buNone/>
            </a:pPr>
            <a:r>
              <a:rPr lang="ru-RU" sz="2200" u="sng" dirty="0" smtClean="0"/>
              <a:t>Леди Анна</a:t>
            </a:r>
            <a:r>
              <a:rPr lang="ru-RU" sz="2200" dirty="0" smtClean="0"/>
              <a:t>: Уйди, п</a:t>
            </a:r>
            <a:r>
              <a:rPr lang="ru-RU" sz="2200" b="1" dirty="0" smtClean="0"/>
              <a:t>р</a:t>
            </a:r>
            <a:r>
              <a:rPr lang="ru-RU" sz="2200" dirty="0" smtClean="0"/>
              <a:t>оклятый дьявол, не </a:t>
            </a:r>
            <a:r>
              <a:rPr lang="ru-RU" sz="2200" b="1" dirty="0" smtClean="0"/>
              <a:t>м</a:t>
            </a:r>
            <a:r>
              <a:rPr lang="ru-RU" sz="2200" dirty="0" smtClean="0"/>
              <a:t>ешай нам. </a:t>
            </a:r>
          </a:p>
          <a:p>
            <a:pPr>
              <a:buNone/>
            </a:pPr>
            <a:r>
              <a:rPr lang="ru-RU" sz="2200" dirty="0" smtClean="0"/>
              <a:t>                      Ты адом сдела</a:t>
            </a:r>
            <a:r>
              <a:rPr lang="ru-RU" sz="2200" b="1" dirty="0" smtClean="0"/>
              <a:t>л</a:t>
            </a:r>
            <a:r>
              <a:rPr lang="ru-RU" sz="2200" dirty="0" smtClean="0"/>
              <a:t> </a:t>
            </a:r>
            <a:r>
              <a:rPr lang="ru-RU" sz="2200" b="1" dirty="0" smtClean="0"/>
              <a:t>р</a:t>
            </a:r>
            <a:r>
              <a:rPr lang="ru-RU" sz="2200" dirty="0" smtClean="0"/>
              <a:t>адостную землю,</a:t>
            </a:r>
          </a:p>
          <a:p>
            <a:pPr>
              <a:buNone/>
            </a:pPr>
            <a:r>
              <a:rPr lang="ru-RU" sz="2200" dirty="0" smtClean="0"/>
              <a:t>                      П</a:t>
            </a:r>
            <a:r>
              <a:rPr lang="ru-RU" sz="2200" b="1" dirty="0" smtClean="0"/>
              <a:t>р</a:t>
            </a:r>
            <a:r>
              <a:rPr lang="ru-RU" sz="2200" dirty="0" smtClean="0"/>
              <a:t>ок</a:t>
            </a:r>
            <a:r>
              <a:rPr lang="ru-RU" sz="2200" b="1" dirty="0" smtClean="0"/>
              <a:t>л</a:t>
            </a:r>
            <a:r>
              <a:rPr lang="ru-RU" sz="2200" dirty="0" smtClean="0"/>
              <a:t>ятьями и стона</a:t>
            </a:r>
            <a:r>
              <a:rPr lang="ru-RU" sz="2200" b="1" dirty="0" smtClean="0"/>
              <a:t>м</a:t>
            </a:r>
            <a:r>
              <a:rPr lang="ru-RU" sz="2200" dirty="0" smtClean="0"/>
              <a:t>и напо</a:t>
            </a:r>
            <a:r>
              <a:rPr lang="ru-RU" sz="2200" b="1" dirty="0" smtClean="0"/>
              <a:t>л</a:t>
            </a:r>
            <a:r>
              <a:rPr lang="ru-RU" sz="2200" dirty="0" smtClean="0"/>
              <a:t>нил.</a:t>
            </a:r>
          </a:p>
          <a:p>
            <a:pPr>
              <a:buNone/>
            </a:pPr>
            <a:r>
              <a:rPr lang="ru-RU" sz="2200" dirty="0" smtClean="0"/>
              <a:t>                      Коль </a:t>
            </a:r>
            <a:r>
              <a:rPr lang="ru-RU" sz="2200" b="1" dirty="0" smtClean="0"/>
              <a:t>р</a:t>
            </a:r>
            <a:r>
              <a:rPr lang="ru-RU" sz="2200" dirty="0" smtClean="0"/>
              <a:t>адует тебя вид гнусных де</a:t>
            </a:r>
            <a:r>
              <a:rPr lang="ru-RU" sz="2200" b="1" dirty="0" smtClean="0"/>
              <a:t>л</a:t>
            </a:r>
            <a:r>
              <a:rPr lang="ru-RU" sz="2200" dirty="0" smtClean="0"/>
              <a:t> -</a:t>
            </a:r>
          </a:p>
          <a:p>
            <a:pPr>
              <a:buNone/>
            </a:pPr>
            <a:r>
              <a:rPr lang="ru-RU" sz="2200" dirty="0" smtClean="0"/>
              <a:t>                      Вот об</a:t>
            </a:r>
            <a:r>
              <a:rPr lang="ru-RU" sz="2200" b="1" dirty="0" smtClean="0"/>
              <a:t>р</a:t>
            </a:r>
            <a:r>
              <a:rPr lang="ru-RU" sz="2200" dirty="0" smtClean="0"/>
              <a:t>азец твоей к</a:t>
            </a:r>
            <a:r>
              <a:rPr lang="ru-RU" sz="2200" b="1" dirty="0" smtClean="0"/>
              <a:t>р</a:t>
            </a:r>
            <a:r>
              <a:rPr lang="ru-RU" sz="2200" dirty="0" smtClean="0"/>
              <a:t>овавой бойни.</a:t>
            </a:r>
          </a:p>
          <a:p>
            <a:pPr>
              <a:buNone/>
            </a:pPr>
            <a:r>
              <a:rPr lang="ru-RU" sz="2200" u="sng" dirty="0" smtClean="0"/>
              <a:t>Глостер: </a:t>
            </a:r>
            <a:r>
              <a:rPr lang="ru-RU" sz="2200" dirty="0" smtClean="0"/>
              <a:t>      Нет, ваша к</a:t>
            </a:r>
            <a:r>
              <a:rPr lang="ru-RU" sz="2200" b="1" dirty="0" smtClean="0"/>
              <a:t>р</a:t>
            </a:r>
            <a:r>
              <a:rPr lang="ru-RU" sz="2200" dirty="0" smtClean="0"/>
              <a:t>асота- п</a:t>
            </a:r>
            <a:r>
              <a:rPr lang="ru-RU" sz="2200" b="1" dirty="0" smtClean="0"/>
              <a:t>р</a:t>
            </a:r>
            <a:r>
              <a:rPr lang="ru-RU" sz="2200" dirty="0" smtClean="0"/>
              <a:t>ичина сме</a:t>
            </a:r>
            <a:r>
              <a:rPr lang="ru-RU" sz="2200" b="1" dirty="0" smtClean="0"/>
              <a:t>р</a:t>
            </a:r>
            <a:r>
              <a:rPr lang="ru-RU" sz="2200" dirty="0" smtClean="0"/>
              <a:t>ти:</a:t>
            </a:r>
          </a:p>
          <a:p>
            <a:pPr>
              <a:buNone/>
            </a:pPr>
            <a:r>
              <a:rPr lang="ru-RU" sz="2200" dirty="0" smtClean="0"/>
              <a:t>                      Она во сне т</a:t>
            </a:r>
            <a:r>
              <a:rPr lang="ru-RU" sz="2200" b="1" dirty="0" smtClean="0"/>
              <a:t>р</a:t>
            </a:r>
            <a:r>
              <a:rPr lang="ru-RU" sz="2200" dirty="0" smtClean="0"/>
              <a:t>евожила меня,</a:t>
            </a:r>
          </a:p>
          <a:p>
            <a:pPr>
              <a:buNone/>
            </a:pPr>
            <a:r>
              <a:rPr lang="ru-RU" sz="2200" dirty="0" smtClean="0"/>
              <a:t>                      Звала  убить весь ми</a:t>
            </a:r>
            <a:r>
              <a:rPr lang="ru-RU" sz="2200" b="1" dirty="0" smtClean="0"/>
              <a:t>р</a:t>
            </a:r>
            <a:r>
              <a:rPr lang="ru-RU" sz="2200" dirty="0" smtClean="0"/>
              <a:t>, чтоб час один</a:t>
            </a:r>
          </a:p>
          <a:p>
            <a:pPr>
              <a:buNone/>
            </a:pPr>
            <a:r>
              <a:rPr lang="ru-RU" sz="2200" dirty="0" smtClean="0"/>
              <a:t>                      П</a:t>
            </a:r>
            <a:r>
              <a:rPr lang="ru-RU" sz="2200" b="1" dirty="0" smtClean="0"/>
              <a:t>р</a:t>
            </a:r>
            <a:r>
              <a:rPr lang="ru-RU" sz="2200" dirty="0" smtClean="0"/>
              <a:t>ожить, п</a:t>
            </a:r>
            <a:r>
              <a:rPr lang="ru-RU" sz="2200" b="1" dirty="0" smtClean="0"/>
              <a:t>р</a:t>
            </a:r>
            <a:r>
              <a:rPr lang="ru-RU" sz="2200" dirty="0" smtClean="0"/>
              <a:t>ижавшись к вашей нежной г</a:t>
            </a:r>
            <a:r>
              <a:rPr lang="ru-RU" sz="2200" b="1" dirty="0" smtClean="0"/>
              <a:t>р</a:t>
            </a:r>
            <a:r>
              <a:rPr lang="ru-RU" sz="2200" dirty="0" smtClean="0"/>
              <a:t>уди!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Лексические средства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1. Анафора:</a:t>
            </a:r>
          </a:p>
          <a:p>
            <a:pPr>
              <a:buNone/>
            </a:pPr>
            <a:r>
              <a:rPr lang="ru-RU" u="sng" dirty="0" smtClean="0"/>
              <a:t>Глостер</a:t>
            </a:r>
            <a:r>
              <a:rPr lang="ru-RU" dirty="0" smtClean="0"/>
              <a:t>: </a:t>
            </a:r>
            <a:r>
              <a:rPr lang="ru-RU" sz="2400" b="1" dirty="0" smtClean="0"/>
              <a:t>Прочь</a:t>
            </a:r>
            <a:r>
              <a:rPr lang="ru-RU" sz="2400" dirty="0" smtClean="0"/>
              <a:t>, грубый пес, и слушай приказанья.       </a:t>
            </a:r>
          </a:p>
          <a:p>
            <a:pPr>
              <a:buNone/>
            </a:pPr>
            <a:r>
              <a:rPr lang="ru-RU" sz="2400" dirty="0" smtClean="0"/>
              <a:t>                      </a:t>
            </a:r>
            <a:r>
              <a:rPr lang="ru-RU" sz="2400" b="1" dirty="0" smtClean="0"/>
              <a:t>Прочь </a:t>
            </a:r>
            <a:r>
              <a:rPr lang="ru-RU" sz="2400" dirty="0" smtClean="0"/>
              <a:t>алебарду, иль, клянусь святыми,     </a:t>
            </a:r>
          </a:p>
          <a:p>
            <a:pPr>
              <a:buNone/>
            </a:pPr>
            <a:r>
              <a:rPr lang="ru-RU" sz="2400" dirty="0" smtClean="0"/>
              <a:t>                      На землю сброшу я тебя пинком,                           </a:t>
            </a:r>
          </a:p>
          <a:p>
            <a:pPr>
              <a:buNone/>
            </a:pPr>
            <a:r>
              <a:rPr lang="ru-RU" sz="2400" dirty="0" smtClean="0"/>
              <a:t>                      Негодный нищий, за твое нахальство!</a:t>
            </a:r>
            <a:endParaRPr lang="ru-RU" sz="24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Лексические средства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2. Эпифора </a:t>
            </a:r>
            <a:r>
              <a:rPr lang="ru-RU" dirty="0" smtClean="0"/>
              <a:t>– противоположный анафоре художественный прием</a:t>
            </a:r>
          </a:p>
          <a:p>
            <a:pPr>
              <a:buNone/>
            </a:pPr>
            <a:r>
              <a:rPr lang="ru-RU" sz="2800" u="sng" dirty="0" smtClean="0"/>
              <a:t>Леди Анна</a:t>
            </a:r>
            <a:r>
              <a:rPr lang="ru-RU" sz="2800" dirty="0" smtClean="0"/>
              <a:t>: Бог, кровь ты создал, </a:t>
            </a:r>
            <a:r>
              <a:rPr lang="ru-RU" sz="2800" b="1" dirty="0" smtClean="0"/>
              <a:t>отомсти за смерть!</a:t>
            </a:r>
            <a:r>
              <a:rPr lang="ru-RU" sz="2800" dirty="0" smtClean="0"/>
              <a:t>     </a:t>
            </a:r>
          </a:p>
          <a:p>
            <a:pPr>
              <a:buNone/>
            </a:pPr>
            <a:r>
              <a:rPr lang="ru-RU" sz="2800" dirty="0" smtClean="0"/>
              <a:t>                 Земля, кровь пьешь ты, </a:t>
            </a:r>
            <a:r>
              <a:rPr lang="ru-RU" sz="2800" b="1" dirty="0" smtClean="0"/>
              <a:t>отомсти за смерть!</a:t>
            </a:r>
            <a:endParaRPr lang="ru-RU" sz="28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Лексический состав сцены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Особенность:</a:t>
            </a:r>
            <a:r>
              <a:rPr lang="ru-RU" b="1" dirty="0" smtClean="0"/>
              <a:t> </a:t>
            </a:r>
            <a:r>
              <a:rPr lang="ru-RU" dirty="0" smtClean="0"/>
              <a:t>диалог Леди Анны и Глостера строится на антитезе: что бы ни говорил один, другой говорит абсолютно противоположное.</a:t>
            </a:r>
          </a:p>
          <a:p>
            <a:pPr>
              <a:buNone/>
            </a:pPr>
            <a:r>
              <a:rPr lang="ru-RU" u="sng" dirty="0" smtClean="0"/>
              <a:t>Анна</a:t>
            </a:r>
            <a:r>
              <a:rPr lang="ru-RU" dirty="0" smtClean="0"/>
              <a:t> считает, что смерть её мужа- это полностью вина Глостера, ввиду этого, по её мнению, он должен страдать за причиненный вред. </a:t>
            </a:r>
          </a:p>
          <a:p>
            <a:pPr>
              <a:buNone/>
            </a:pPr>
            <a:r>
              <a:rPr lang="ru-RU" dirty="0" smtClean="0"/>
              <a:t>Речи </a:t>
            </a:r>
            <a:r>
              <a:rPr lang="ru-RU" u="sng" dirty="0" smtClean="0"/>
              <a:t>Глостера</a:t>
            </a:r>
            <a:r>
              <a:rPr lang="ru-RU" dirty="0" smtClean="0"/>
              <a:t> более спокойные, так как в стремлении заполучить доверие дамы он льстит ей самыми нежными и милыми словами. </a:t>
            </a:r>
            <a:endParaRPr lang="ru-RU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Речь леди Анны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Уйди, </a:t>
            </a:r>
            <a:r>
              <a:rPr lang="ru-RU" b="1" dirty="0" smtClean="0"/>
              <a:t>проклятый дьявол,</a:t>
            </a:r>
            <a:r>
              <a:rPr lang="ru-RU" dirty="0" smtClean="0"/>
              <a:t> не мешай нам.                      Ты </a:t>
            </a:r>
            <a:r>
              <a:rPr lang="ru-RU" b="1" dirty="0" smtClean="0"/>
              <a:t>адом</a:t>
            </a:r>
            <a:r>
              <a:rPr lang="ru-RU" dirty="0" smtClean="0"/>
              <a:t> сделал радостную землю,</a:t>
            </a:r>
            <a:r>
              <a:rPr lang="ru-RU" b="1" dirty="0" smtClean="0"/>
              <a:t>                      Проклятьями</a:t>
            </a:r>
            <a:r>
              <a:rPr lang="ru-RU" dirty="0" smtClean="0"/>
              <a:t> и стонами наполнил.                      Коль радует тебя вид гнусных дел -                      Вот образец твоей </a:t>
            </a:r>
            <a:r>
              <a:rPr lang="ru-RU" b="1" dirty="0" smtClean="0"/>
              <a:t>кровавой бойни</a:t>
            </a:r>
            <a:r>
              <a:rPr lang="ru-RU" dirty="0" smtClean="0"/>
              <a:t>. -                      О, посмотрите, джентльмены, раны                      Застылые открылись, кровь течет! -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Злость переполняет героиню, и для того, чтобы показать, насколько сильно ей больно и неприятно видеть Глостера рядом с собой, автор использует слова с экспрессивной окраской, такие как </a:t>
            </a:r>
            <a:r>
              <a:rPr lang="ru-RU" b="1" dirty="0" smtClean="0"/>
              <a:t>«кровь», «убийца», «дьявол», «бойня», «ад». </a:t>
            </a:r>
            <a:r>
              <a:rPr lang="ru-RU" dirty="0" smtClean="0"/>
              <a:t>Чтобы подчеркнуть эмоциональность Леди Анны, практически все её предложения – восклицательные, и глаголы в них повелительного наклонения: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Уйди,</a:t>
            </a:r>
            <a:r>
              <a:rPr lang="ru-RU" dirty="0" smtClean="0"/>
              <a:t> ужасное орудье ада!                 </a:t>
            </a:r>
          </a:p>
          <a:p>
            <a:pPr>
              <a:buNone/>
            </a:pPr>
            <a:r>
              <a:rPr lang="ru-RU" dirty="0" smtClean="0"/>
              <a:t>     Ты властен был над этим смертным телом,                         Душа тебе не отдана; </a:t>
            </a:r>
            <a:r>
              <a:rPr lang="ru-RU" b="1" dirty="0" smtClean="0"/>
              <a:t>уйди.</a:t>
            </a:r>
          </a:p>
          <a:p>
            <a:pPr>
              <a:buNone/>
            </a:pPr>
            <a:r>
              <a:rPr lang="ru-RU" dirty="0" smtClean="0"/>
              <a:t>	В речи Леди Анны присутствует много вопросов, в т.ч. риторических : </a:t>
            </a:r>
            <a:br>
              <a:rPr lang="ru-RU" dirty="0" smtClean="0"/>
            </a:br>
            <a:r>
              <a:rPr lang="ru-RU" dirty="0" smtClean="0"/>
              <a:t>          Какой колдун врага сюда признал, </a:t>
            </a:r>
          </a:p>
          <a:p>
            <a:pPr>
              <a:buNone/>
            </a:pPr>
            <a:r>
              <a:rPr lang="ru-RU" dirty="0" smtClean="0"/>
              <a:t>              Чтоб набожному делу помешать?</a:t>
            </a:r>
          </a:p>
          <a:p>
            <a:pPr>
              <a:buNone/>
            </a:pPr>
            <a:r>
              <a:rPr lang="ru-RU" dirty="0" smtClean="0"/>
              <a:t>                                      ***</a:t>
            </a:r>
          </a:p>
          <a:p>
            <a:pPr>
              <a:buNone/>
            </a:pPr>
            <a:r>
              <a:rPr lang="ru-RU" dirty="0" smtClean="0"/>
              <a:t>               Как? Вы дрожите? Испугались?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Речь Глостера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Молю тебя,</a:t>
            </a:r>
            <a:r>
              <a:rPr lang="ru-RU" b="1" dirty="0" smtClean="0"/>
              <a:t> святая</a:t>
            </a:r>
            <a:r>
              <a:rPr lang="ru-RU" dirty="0" smtClean="0"/>
              <a:t>, не бранись.      </a:t>
            </a:r>
          </a:p>
          <a:p>
            <a:pPr>
              <a:buNone/>
            </a:pPr>
            <a:r>
              <a:rPr lang="ru-RU" dirty="0" smtClean="0"/>
              <a:t>Ты, чью </a:t>
            </a:r>
            <a:r>
              <a:rPr lang="ru-RU" b="1" dirty="0" smtClean="0"/>
              <a:t>красу бессилен описать я</a:t>
            </a:r>
            <a:r>
              <a:rPr lang="ru-RU" dirty="0" smtClean="0"/>
              <a:t>,      </a:t>
            </a:r>
          </a:p>
          <a:p>
            <a:pPr>
              <a:buNone/>
            </a:pPr>
            <a:r>
              <a:rPr lang="ru-RU" dirty="0" smtClean="0"/>
              <a:t>Немного потерпи: я обелюсь.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577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Уильям Шекспир</vt:lpstr>
      <vt:lpstr>Краткое содержание эпизода:</vt:lpstr>
      <vt:lpstr>Фонетические средства</vt:lpstr>
      <vt:lpstr>Лексические средства</vt:lpstr>
      <vt:lpstr>Лексические средства</vt:lpstr>
      <vt:lpstr>Лексический состав сцены</vt:lpstr>
      <vt:lpstr>Речь леди Анны</vt:lpstr>
      <vt:lpstr>Презентация PowerPoint</vt:lpstr>
      <vt:lpstr>Речь Глостера</vt:lpstr>
      <vt:lpstr>Презентация PowerPoint</vt:lpstr>
      <vt:lpstr>Антитеза в эпизоде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Уильям Шекспир</dc:title>
  <dc:creator>Natasha</dc:creator>
  <cp:lastModifiedBy>Iris</cp:lastModifiedBy>
  <cp:revision>26</cp:revision>
  <dcterms:created xsi:type="dcterms:W3CDTF">2016-01-28T11:33:43Z</dcterms:created>
  <dcterms:modified xsi:type="dcterms:W3CDTF">2016-09-05T01:42:56Z</dcterms:modified>
</cp:coreProperties>
</file>