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F26495-78A5-4C4B-96FA-5D81F954A6E1}" type="datetimeFigureOut">
              <a:rPr lang="ru-RU" smtClean="0"/>
              <a:pPr/>
              <a:t>25.07.2011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486DF6-1EDD-4041-A9BE-033E66EC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enc/kultura_i_obrazovanie/literatura/ROMANTIZM.html" TargetMode="External"/><Relationship Id="rId2" Type="http://schemas.openxmlformats.org/officeDocument/2006/relationships/hyperlink" Target="http://ru.wikipedia.org/wiki/%D0%A0%D0%BE%D0%BC%D0%B0%D0%BD%D1%82%D0%B8%D0%B7%D0%B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4AD5HILmOL1CmfRr3JZk8Njm7saJFg2_LYwMK6437b8/edit?hl=en" TargetMode="External"/><Relationship Id="rId4" Type="http://schemas.openxmlformats.org/officeDocument/2006/relationships/hyperlink" Target="http://dic.academic.ru/dic.nsf/dic_new_philosophy/1031/%D0%A0%D0%9E%D0%9C%D0%90%D0%9D%D0%A2%D0%98%D0%97%D0%9C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064896" cy="2952328"/>
          </a:xfrm>
        </p:spPr>
        <p:txBody>
          <a:bodyPr>
            <a:normAutofit/>
          </a:bodyPr>
          <a:lstStyle/>
          <a:p>
            <a:r>
              <a:rPr lang="ru-RU" sz="96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Романтизм</a:t>
            </a:r>
            <a:endParaRPr lang="ru-RU" sz="96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22413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latin typeface="Constantia" pitchFamily="18" charset="0"/>
              </a:rPr>
              <a:t>Сравнение определений</a:t>
            </a:r>
            <a:endParaRPr lang="ru-RU" sz="2800" i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096"/>
            <a:ext cx="8229600" cy="1111664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3970" cmpd="sng">
                  <a:noFill/>
                  <a:prstDash val="solid"/>
                </a:ln>
                <a:effectLst/>
              </a:rPr>
              <a:t>Большой </a:t>
            </a:r>
            <a:br>
              <a:rPr lang="ru-RU" sz="4000" dirty="0" smtClean="0">
                <a:ln w="13970" cmpd="sng">
                  <a:noFill/>
                  <a:prstDash val="solid"/>
                </a:ln>
                <a:effectLst/>
              </a:rPr>
            </a:br>
            <a:r>
              <a:rPr lang="ru-RU" sz="4000" dirty="0" smtClean="0">
                <a:ln w="13970" cmpd="sng">
                  <a:noFill/>
                  <a:prstDash val="solid"/>
                </a:ln>
                <a:effectLst/>
              </a:rPr>
              <a:t>Энциклопедический Словарь</a:t>
            </a:r>
            <a:endParaRPr lang="ru-RU" sz="4000" dirty="0">
              <a:ln w="13970" cmpd="sng">
                <a:noFill/>
                <a:prstDash val="solid"/>
              </a:ln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55365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	Идейное </a:t>
            </a:r>
            <a:r>
              <a:rPr lang="ru-RU" i="1" dirty="0">
                <a:solidFill>
                  <a:schemeClr val="tx1"/>
                </a:solidFill>
                <a:latin typeface="Constantia" pitchFamily="18" charset="0"/>
              </a:rPr>
              <a:t>и художественное направление в европейской и американской духовной культуре кон. </a:t>
            </a:r>
            <a:r>
              <a:rPr lang="en-GB" i="1" dirty="0" smtClean="0">
                <a:solidFill>
                  <a:schemeClr val="tx1"/>
                </a:solidFill>
                <a:latin typeface="Constantia" pitchFamily="18" charset="0"/>
              </a:rPr>
              <a:t>XVIII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Constantia" pitchFamily="18" charset="0"/>
              </a:rPr>
              <a:t>- 1-й пол. </a:t>
            </a:r>
            <a:r>
              <a:rPr lang="en-GB" i="1" dirty="0" smtClean="0">
                <a:solidFill>
                  <a:schemeClr val="tx1"/>
                </a:solidFill>
                <a:latin typeface="Constantia" pitchFamily="18" charset="0"/>
              </a:rPr>
              <a:t>XIX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Constantia" pitchFamily="18" charset="0"/>
              </a:rPr>
              <a:t>вв. Отразив разочарование в итогах Великой французской революции, в идеологии Просвещения и общественном прогрессе, романтизм противопоставил утилитаризму и нивелированию личности устремленность к безграничной свободе и "бесконечному", жажду совершенства и обновления, пафос личной и гражданской независимости.</a:t>
            </a:r>
          </a:p>
        </p:txBody>
      </p:sp>
    </p:spTree>
    <p:extLst>
      <p:ext uri="{BB962C8B-B14F-4D97-AF65-F5344CB8AC3E}">
        <p14:creationId xmlns:p14="http://schemas.microsoft.com/office/powerpoint/2010/main" val="245792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n w="13970" cmpd="sng">
                  <a:noFill/>
                  <a:prstDash val="solid"/>
                </a:ln>
                <a:effectLst/>
              </a:rPr>
              <a:t>Общие элементы определений</a:t>
            </a:r>
            <a:endParaRPr lang="ru-RU" sz="4800" dirty="0">
              <a:ln w="13970" cmpd="sng">
                <a:noFill/>
                <a:prstDash val="solid"/>
              </a:ln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73387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Указание времени появления и распространения: </a:t>
            </a:r>
            <a:r>
              <a:rPr lang="en-US" i="1" dirty="0" smtClean="0">
                <a:solidFill>
                  <a:schemeClr val="tx1"/>
                </a:solidFill>
                <a:latin typeface="Constantia" pitchFamily="18" charset="0"/>
              </a:rPr>
              <a:t>XVIII-XIX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вв. (более точно: 1789-1832гг.);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Причина возникновения: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реакция на Французскую революцию и разочарование в идеологии Просвещения;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Характеристика: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сильные, бунтарские страсти, характеры, противопоставление, конфликт (романтический), ценность духовно-творческой жизни, высокие чувства, двоемирие (реальность, идеальный мир – природа).</a:t>
            </a:r>
            <a:endParaRPr lang="ru-RU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3970" cmpd="sng">
                  <a:noFill/>
                  <a:prstDash val="solid"/>
                </a:ln>
                <a:effectLst/>
              </a:rPr>
              <a:t>Своё определение</a:t>
            </a:r>
            <a:endParaRPr lang="ru-RU" dirty="0">
              <a:ln w="13970" cmpd="sng">
                <a:noFill/>
                <a:prstDash val="solid"/>
              </a:ln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32248"/>
            <a:ext cx="8280920" cy="406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</a:rPr>
              <a:t>	Романтизм – направление в литературе и искусстве Европы в 1789 – 1832</a:t>
            </a:r>
            <a:r>
              <a:rPr lang="en-GB" sz="28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</a:rPr>
              <a:t>гг., возникшее как реакция на Французскую революцию и разочарование в идеологии Просвещения; характеризуется изображением идеальных, высоких чувств героев, наличием романтического конфликта, бунтарским характером произведений, а также двоемирием (реальный </a:t>
            </a:r>
            <a:r>
              <a:rPr lang="en-US" sz="2800" i="1" dirty="0" smtClean="0">
                <a:solidFill>
                  <a:schemeClr val="tx1"/>
                </a:solidFill>
                <a:latin typeface="Constantia" pitchFamily="18" charset="0"/>
              </a:rPr>
              <a:t>&lt;&gt; </a:t>
            </a:r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</a:rPr>
              <a:t>идеальный).</a:t>
            </a:r>
            <a:endParaRPr lang="ru-RU" sz="28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3970" cmpd="sng">
                  <a:noFill/>
                  <a:prstDash val="solid"/>
                </a:ln>
                <a:effectLst/>
              </a:rPr>
              <a:t>Использованная литература</a:t>
            </a:r>
            <a:endParaRPr lang="ru-RU" dirty="0">
              <a:ln w="13970" cmpd="sng">
                <a:noFill/>
                <a:prstDash val="solid"/>
              </a:ln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196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  <a:hlinkClick r:id="rId2"/>
              </a:rPr>
              <a:t>Википедия</a:t>
            </a:r>
            <a:endParaRPr lang="ru-RU" sz="32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Онлайн Энциклопедия </a:t>
            </a:r>
            <a:r>
              <a:rPr lang="ru-RU" sz="3200" dirty="0" err="1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Кругосвет</a:t>
            </a:r>
            <a:endParaRPr lang="en-US" sz="32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  <a:t>Словарь русского языка Ожегова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Словари и энциклопедии на Академике</a:t>
            </a:r>
            <a:endParaRPr lang="ru-RU" sz="32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  <a:hlinkClick r:id="rId5"/>
              </a:rPr>
              <a:t>Сравнительная таблица определений</a:t>
            </a:r>
            <a:endParaRPr lang="en-US" sz="3200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sz="3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Выполнил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2800" dirty="0" smtClean="0"/>
              <a:t>И. </a:t>
            </a:r>
            <a:r>
              <a:rPr lang="ru-RU" sz="2800" dirty="0" err="1" smtClean="0"/>
              <a:t>Цмыкал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401 А</a:t>
            </a:r>
          </a:p>
          <a:p>
            <a:pPr marL="0" indent="0" algn="ctr">
              <a:buNone/>
            </a:pPr>
            <a:r>
              <a:rPr lang="ru-RU" sz="2800" dirty="0" smtClean="0"/>
              <a:t>2011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445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301904"/>
          </a:xfrm>
        </p:spPr>
        <p:txBody>
          <a:bodyPr>
            <a:normAutofit/>
          </a:bodyPr>
          <a:lstStyle/>
          <a:p>
            <a:r>
              <a:rPr lang="ru-RU" sz="50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План презентации</a:t>
            </a:r>
            <a:endParaRPr lang="ru-RU" sz="50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04864"/>
            <a:ext cx="7272808" cy="32403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i="1" dirty="0" smtClean="0">
                <a:solidFill>
                  <a:schemeClr val="tx1"/>
                </a:solidFill>
                <a:latin typeface="Constantia" pitchFamily="18" charset="0"/>
              </a:rPr>
              <a:t>Определения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>
                <a:solidFill>
                  <a:schemeClr val="tx1"/>
                </a:solidFill>
                <a:latin typeface="Constantia" pitchFamily="18" charset="0"/>
              </a:rPr>
              <a:t>Общие элементы определений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>
                <a:solidFill>
                  <a:schemeClr val="tx1"/>
                </a:solidFill>
                <a:latin typeface="Constantia" pitchFamily="18" charset="0"/>
              </a:rPr>
              <a:t>Сравнение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>
                <a:solidFill>
                  <a:schemeClr val="tx1"/>
                </a:solidFill>
                <a:latin typeface="Constantia" pitchFamily="18" charset="0"/>
              </a:rPr>
              <a:t>Авторское определение</a:t>
            </a:r>
            <a:endParaRPr lang="ru-RU" sz="36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2880"/>
            <a:ext cx="8363272" cy="1111664"/>
          </a:xfrm>
        </p:spPr>
        <p:txBody>
          <a:bodyPr>
            <a:noAutofit/>
          </a:bodyPr>
          <a:lstStyle/>
          <a:p>
            <a:r>
              <a:rPr lang="ru-RU" sz="50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Определения</a:t>
            </a:r>
            <a:endParaRPr lang="ru-RU" sz="50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  <a:latin typeface="Constantia" pitchFamily="18" charset="0"/>
                <a:hlinkClick r:id="rId2" action="ppaction://hlinksldjump"/>
              </a:rPr>
              <a:t>Wikipedia;</a:t>
            </a:r>
            <a:endParaRPr lang="en-US" sz="28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" action="ppaction://noaction"/>
              </a:rPr>
              <a:t>«Фундаментальная Электронная Библиотека Русской Литературы и Фольклора»;</a:t>
            </a:r>
            <a:endParaRPr lang="ru-RU" sz="28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" action="ppaction://noaction"/>
              </a:rPr>
              <a:t>Словарь Русского языка С.И. Ожегова;</a:t>
            </a:r>
            <a:endParaRPr lang="ru-RU" sz="28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i="1" dirty="0">
                <a:solidFill>
                  <a:schemeClr val="tx1"/>
                </a:solidFill>
                <a:latin typeface="Constantia" pitchFamily="18" charset="0"/>
                <a:hlinkClick r:id="" action="ppaction://noaction"/>
              </a:rPr>
              <a:t>Мамонтов С.П. Основы </a:t>
            </a:r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" action="ppaction://noaction"/>
              </a:rPr>
              <a:t>культурологии;</a:t>
            </a:r>
            <a:endParaRPr lang="ru-RU" sz="28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rId3" action="ppaction://hlinksldjump"/>
              </a:rPr>
              <a:t>Онлайн </a:t>
            </a:r>
            <a:r>
              <a:rPr lang="ru-RU" sz="2800" i="1" dirty="0">
                <a:solidFill>
                  <a:schemeClr val="tx1"/>
                </a:solidFill>
                <a:latin typeface="Constantia" pitchFamily="18" charset="0"/>
                <a:hlinkClick r:id="rId3" action="ppaction://hlinksldjump"/>
              </a:rPr>
              <a:t>Энциклопедия </a:t>
            </a:r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rId3" action="ppaction://hlinksldjump"/>
              </a:rPr>
              <a:t>Кругосвет;</a:t>
            </a:r>
            <a:endParaRPr lang="ru-RU" sz="28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rId4" action="ppaction://hlinksldjump"/>
              </a:rPr>
              <a:t>Карл Маркс;</a:t>
            </a:r>
            <a:endParaRPr lang="ru-RU" sz="2800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Constantia" pitchFamily="18" charset="0"/>
                <a:hlinkClick r:id="rId5" action="ppaction://hlinksldjump"/>
              </a:rPr>
              <a:t>БЭС;</a:t>
            </a:r>
            <a:endParaRPr lang="ru-RU" sz="28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Wikipedia</a:t>
            </a:r>
            <a:endParaRPr lang="ru-RU" sz="50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71134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	Явление 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европейской культуры в XVIII—XIX веках, представляющее собой реакцию на 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Просвещение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 и стимулированный им научно-технический прогресс; идейное и художественное направление в европейской и американской культуре конца XVIII века — первой половины XIX века. Характеризуется утверждением самоценности духовно-творческой жизни личности, изображением сильных (зачастую бунтарских) страстей и характеров, одухотворённой и целительной природы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27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3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Constantia" pitchFamily="18" charset="0"/>
              </a:rPr>
              <a:t>«Фундаментальная Электронная Библиотека Русской Литературы и Фольклора»</a:t>
            </a:r>
            <a:endParaRPr lang="ru-RU" sz="2400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Constantia" pitchFamily="18" charset="0"/>
              </a:rPr>
              <a:t>	Слово Романтизм, </a:t>
            </a:r>
            <a:r>
              <a:rPr lang="ru-RU" sz="2400" i="1" dirty="0">
                <a:solidFill>
                  <a:schemeClr val="tx1"/>
                </a:solidFill>
                <a:latin typeface="Constantia" pitchFamily="18" charset="0"/>
              </a:rPr>
              <a:t>являясь обозначением очень сложного комплекса </a:t>
            </a:r>
            <a:r>
              <a:rPr lang="ru-RU" sz="2400" i="1" dirty="0" smtClean="0">
                <a:solidFill>
                  <a:schemeClr val="tx1"/>
                </a:solidFill>
                <a:latin typeface="Constantia" pitchFamily="18" charset="0"/>
              </a:rPr>
              <a:t>литературных </a:t>
            </a:r>
            <a:r>
              <a:rPr lang="ru-RU" sz="2400" i="1" dirty="0">
                <a:solidFill>
                  <a:schemeClr val="tx1"/>
                </a:solidFill>
                <a:latin typeface="Constantia" pitchFamily="18" charset="0"/>
              </a:rPr>
              <a:t>и общекультурных движений, развернувшихся с конца XVIII до середины XIX в., ассоциируется то с одной, то с другой стороной этих движений и распространяется на весьма разнообразные явления. В наиболее ограниченном и конкретном смысле Р. обозначает идейное движение, возникшее после перелома в развитии Французской революции (от Террора к Термидору) в результате недовольства ее ходом известных слоев буржуазии и мелкой буржуазии.</a:t>
            </a:r>
          </a:p>
        </p:txBody>
      </p:sp>
    </p:spTree>
    <p:extLst>
      <p:ext uri="{BB962C8B-B14F-4D97-AF65-F5344CB8AC3E}">
        <p14:creationId xmlns:p14="http://schemas.microsoft.com/office/powerpoint/2010/main" val="66993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Словарь Русского языка С.И. Ожегова</a:t>
            </a:r>
            <a:endParaRPr lang="ru-RU" sz="36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855365"/>
            <a:ext cx="8229600" cy="4525963"/>
          </a:xfrm>
        </p:spPr>
        <p:txBody>
          <a:bodyPr>
            <a:normAutofit/>
          </a:bodyPr>
          <a:lstStyle/>
          <a:p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Направление в литературе и искусстве первой четверти </a:t>
            </a:r>
            <a:r>
              <a:rPr lang="en-GB" sz="2700" i="1" dirty="0" smtClean="0">
                <a:solidFill>
                  <a:schemeClr val="tx1"/>
                </a:solidFill>
                <a:latin typeface="Constantia" pitchFamily="18" charset="0"/>
              </a:rPr>
              <a:t>XIX 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в., выступавшее против канонов классицизма и характеризовавшееся стремлением к национальному и индивидуальному своеобразию и изображению идеальных героев и чувств.</a:t>
            </a:r>
          </a:p>
          <a:p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Направление в литературе и искусстве, проникнутое оптимизмом и стремлением показать в ярких образах высокое назначение человека.</a:t>
            </a:r>
            <a:endParaRPr lang="ru-RU" sz="27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Мамонтов С.П. Основы культурологии</a:t>
            </a:r>
            <a:endParaRPr lang="ru-RU" sz="36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960240"/>
            <a:ext cx="8229600" cy="355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	Широкое 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идейное и художественное направление в западной и русской культуре, охватившее все виды искусства и гуманитарную науку в конце XVIII - начале XX в., как реакция на результаты Великой Французской революции и жесткие рационалистические каноны века Просвещения, молодого буржуазного общества вообще. </a:t>
            </a:r>
          </a:p>
        </p:txBody>
      </p:sp>
    </p:spTree>
    <p:extLst>
      <p:ext uri="{BB962C8B-B14F-4D97-AF65-F5344CB8AC3E}">
        <p14:creationId xmlns:p14="http://schemas.microsoft.com/office/powerpoint/2010/main" val="295032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Онлайн Энциклопедия Кругосвет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	Направление 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в искусстве, 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сформировавшееся 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в рамках общелитературного течения на рубеже 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XVIII</a:t>
            </a:r>
            <a:r>
              <a:rPr lang="en-GB" sz="2700" i="1" dirty="0" smtClean="0">
                <a:solidFill>
                  <a:schemeClr val="tx1"/>
                </a:solidFill>
                <a:latin typeface="Constantia" pitchFamily="18" charset="0"/>
              </a:rPr>
              <a:t>-XIX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вв. в Германии.</a:t>
            </a:r>
          </a:p>
        </p:txBody>
      </p:sp>
    </p:spTree>
    <p:extLst>
      <p:ext uri="{BB962C8B-B14F-4D97-AF65-F5344CB8AC3E}">
        <p14:creationId xmlns:p14="http://schemas.microsoft.com/office/powerpoint/2010/main" val="216980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 w="13970" cmpd="sng">
                  <a:noFill/>
                  <a:prstDash val="solid"/>
                </a:ln>
                <a:effectLst/>
                <a:latin typeface="Constantia" pitchFamily="18" charset="0"/>
              </a:rPr>
              <a:t>Карл Маркс</a:t>
            </a:r>
            <a:endParaRPr lang="ru-RU" sz="3600" dirty="0">
              <a:ln w="13970" cmpd="sng">
                <a:noFill/>
                <a:prstDash val="solid"/>
              </a:ln>
              <a:effectLst/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3068960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	Это своеобразная </a:t>
            </a:r>
            <a:r>
              <a:rPr lang="ru-RU" sz="2700" i="1" dirty="0">
                <a:solidFill>
                  <a:schemeClr val="tx1"/>
                </a:solidFill>
                <a:latin typeface="Constantia" pitchFamily="18" charset="0"/>
              </a:rPr>
              <a:t>реакция на Французскую </a:t>
            </a:r>
            <a:r>
              <a:rPr lang="ru-RU" sz="2700" i="1" dirty="0" smtClean="0">
                <a:solidFill>
                  <a:schemeClr val="tx1"/>
                </a:solidFill>
                <a:latin typeface="Constantia" pitchFamily="18" charset="0"/>
              </a:rPr>
              <a:t>революцию.</a:t>
            </a:r>
            <a:endParaRPr lang="ru-RU" sz="27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138</TotalTime>
  <Words>209</Words>
  <Application>Microsoft Office PowerPoint</Application>
  <PresentationFormat>Экран (4:3)</PresentationFormat>
  <Paragraphs>47</Paragraphs>
  <Slides>14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Decatur</vt:lpstr>
      <vt:lpstr>Романтизм</vt:lpstr>
      <vt:lpstr>План презентации</vt:lpstr>
      <vt:lpstr>Определения</vt:lpstr>
      <vt:lpstr>Wikipedia</vt:lpstr>
      <vt:lpstr>«Фундаментальная Электронная Библиотека Русской Литературы и Фольклора»</vt:lpstr>
      <vt:lpstr>Словарь Русского языка С.И. Ожегова</vt:lpstr>
      <vt:lpstr>Мамонтов С.П. Основы культурологии</vt:lpstr>
      <vt:lpstr>Онлайн Энциклопедия Кругосвет</vt:lpstr>
      <vt:lpstr>Карл Маркс</vt:lpstr>
      <vt:lpstr>Большой  Энциклопедический Словарь</vt:lpstr>
      <vt:lpstr>Общие элементы определений</vt:lpstr>
      <vt:lpstr>Своё определение</vt:lpstr>
      <vt:lpstr>Использованная литература</vt:lpstr>
      <vt:lpstr>Выполнил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Романтизм</dc:title>
  <dc:creator>I</dc:creator>
  <cp:lastModifiedBy>Ирина Коваленко</cp:lastModifiedBy>
  <cp:revision>28</cp:revision>
  <dcterms:created xsi:type="dcterms:W3CDTF">2011-04-19T01:31:07Z</dcterms:created>
  <dcterms:modified xsi:type="dcterms:W3CDTF">2011-07-25T06:50:22Z</dcterms:modified>
</cp:coreProperties>
</file>