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3" autoAdjust="0"/>
    <p:restoredTop sz="94660"/>
  </p:normalViewPr>
  <p:slideViewPr>
    <p:cSldViewPr>
      <p:cViewPr varScale="1">
        <p:scale>
          <a:sx n="87" d="100"/>
          <a:sy n="87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5C36-7072-4304-85CC-2C8A00F2CD45}" type="datetimeFigureOut">
              <a:rPr lang="ru-RU" smtClean="0"/>
              <a:pPr/>
              <a:t>29.06.2010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10DB-F593-4BFB-8A69-0957B88BB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5C36-7072-4304-85CC-2C8A00F2CD45}" type="datetimeFigureOut">
              <a:rPr lang="ru-RU" smtClean="0"/>
              <a:pPr/>
              <a:t>29.06.2010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10DB-F593-4BFB-8A69-0957B88BB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5C36-7072-4304-85CC-2C8A00F2CD45}" type="datetimeFigureOut">
              <a:rPr lang="ru-RU" smtClean="0"/>
              <a:pPr/>
              <a:t>29.06.2010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10DB-F593-4BFB-8A69-0957B88BB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5C36-7072-4304-85CC-2C8A00F2CD45}" type="datetimeFigureOut">
              <a:rPr lang="ru-RU" smtClean="0"/>
              <a:pPr/>
              <a:t>29.06.2010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10DB-F593-4BFB-8A69-0957B88BB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5C36-7072-4304-85CC-2C8A00F2CD45}" type="datetimeFigureOut">
              <a:rPr lang="ru-RU" smtClean="0"/>
              <a:pPr/>
              <a:t>29.06.2010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10DB-F593-4BFB-8A69-0957B88BB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5C36-7072-4304-85CC-2C8A00F2CD45}" type="datetimeFigureOut">
              <a:rPr lang="ru-RU" smtClean="0"/>
              <a:pPr/>
              <a:t>29.06.2010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10DB-F593-4BFB-8A69-0957B88BB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5C36-7072-4304-85CC-2C8A00F2CD45}" type="datetimeFigureOut">
              <a:rPr lang="ru-RU" smtClean="0"/>
              <a:pPr/>
              <a:t>29.06.2010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10DB-F593-4BFB-8A69-0957B88BB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5C36-7072-4304-85CC-2C8A00F2CD45}" type="datetimeFigureOut">
              <a:rPr lang="ru-RU" smtClean="0"/>
              <a:pPr/>
              <a:t>29.06.2010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10DB-F593-4BFB-8A69-0957B88BB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5C36-7072-4304-85CC-2C8A00F2CD45}" type="datetimeFigureOut">
              <a:rPr lang="ru-RU" smtClean="0"/>
              <a:pPr/>
              <a:t>29.06.2010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10DB-F593-4BFB-8A69-0957B88BB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5C36-7072-4304-85CC-2C8A00F2CD45}" type="datetimeFigureOut">
              <a:rPr lang="ru-RU" smtClean="0"/>
              <a:pPr/>
              <a:t>29.06.2010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10DB-F593-4BFB-8A69-0957B88BB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5C36-7072-4304-85CC-2C8A00F2CD45}" type="datetimeFigureOut">
              <a:rPr lang="ru-RU" smtClean="0"/>
              <a:pPr/>
              <a:t>29.06.2010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1010DB-F593-4BFB-8A69-0957B88BB8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815C36-7072-4304-85CC-2C8A00F2CD45}" type="datetimeFigureOut">
              <a:rPr lang="ru-RU" smtClean="0"/>
              <a:pPr/>
              <a:t>29.06.2010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1010DB-F593-4BFB-8A69-0957B88BB80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cover dir="r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2357454"/>
          </a:xfrm>
        </p:spPr>
        <p:txBody>
          <a:bodyPr>
            <a:normAutofit/>
          </a:bodyPr>
          <a:lstStyle/>
          <a:p>
            <a:pPr algn="ctr">
              <a:lnSpc>
                <a:spcPts val="6000"/>
              </a:lnSpc>
            </a:pPr>
            <a:r>
              <a:rPr lang="en-GB" sz="5000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Childe Harold </a:t>
            </a:r>
            <a:br>
              <a:rPr lang="en-GB" sz="5000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GB" sz="5000" dirty="0" err="1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vs</a:t>
            </a:r>
            <a:r>
              <a:rPr lang="en-GB" sz="5000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br>
              <a:rPr lang="en-GB" sz="5000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5000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Евгений Онегин</a:t>
            </a:r>
            <a:endParaRPr lang="ru-RU" sz="5000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Сравнительная характеристика</a:t>
            </a:r>
            <a:endParaRPr lang="ru-RU" dirty="0"/>
          </a:p>
        </p:txBody>
      </p:sp>
      <p:pic>
        <p:nvPicPr>
          <p:cNvPr id="2050" name="Picture 2" descr="C:\Users\1\Pictures\Для проектов\friedrich-wander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857496"/>
            <a:ext cx="2643206" cy="3369481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6. Одиночество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357298"/>
            <a:ext cx="4040188" cy="659352"/>
          </a:xfrm>
        </p:spPr>
        <p:txBody>
          <a:bodyPr/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Чайльд-Гарольд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1357298"/>
            <a:ext cx="4041775" cy="65484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Евгений Онегин</a:t>
            </a:r>
            <a:endParaRPr lang="ru-RU" sz="2800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000240"/>
            <a:ext cx="4186238" cy="43600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/>
              <a:t>И в мире был он одинок. Хоть многих                 </a:t>
            </a:r>
          </a:p>
          <a:p>
            <a:pPr>
              <a:buNone/>
            </a:pPr>
            <a:r>
              <a:rPr lang="ru-RU" i="1" dirty="0" smtClean="0"/>
              <a:t>Поил он щедро за столом своим…</a:t>
            </a:r>
          </a:p>
          <a:p>
            <a:pPr algn="r">
              <a:buNone/>
            </a:pPr>
            <a:r>
              <a:rPr lang="ru-RU" dirty="0" smtClean="0"/>
              <a:t>(П.1, 9)</a:t>
            </a:r>
          </a:p>
          <a:p>
            <a:pPr>
              <a:buNone/>
            </a:pPr>
            <a:r>
              <a:rPr lang="ru-RU" i="1" dirty="0" smtClean="0"/>
              <a:t>Я в мире одинок.                    </a:t>
            </a:r>
          </a:p>
          <a:p>
            <a:pPr>
              <a:buNone/>
            </a:pPr>
            <a:r>
              <a:rPr lang="ru-RU" i="1" dirty="0" smtClean="0"/>
              <a:t>Кто может вспомнить обо мне,                    </a:t>
            </a:r>
          </a:p>
          <a:p>
            <a:pPr>
              <a:buNone/>
            </a:pPr>
            <a:r>
              <a:rPr lang="ru-RU" i="1" dirty="0" smtClean="0"/>
              <a:t>Кого б я вспомнить мог?</a:t>
            </a:r>
          </a:p>
          <a:p>
            <a:pPr algn="r">
              <a:buNone/>
            </a:pPr>
            <a:r>
              <a:rPr lang="ru-RU" dirty="0" smtClean="0"/>
              <a:t>(П.1, 13)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071678"/>
            <a:ext cx="4041775" cy="42886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Уединенье, тишина:</a:t>
            </a:r>
          </a:p>
          <a:p>
            <a:pPr>
              <a:buNone/>
            </a:pPr>
            <a:r>
              <a:rPr lang="ru-RU" i="1" dirty="0" smtClean="0"/>
              <a:t>Вот жизнь Онегина святая;</a:t>
            </a:r>
          </a:p>
          <a:p>
            <a:pPr>
              <a:buNone/>
            </a:pPr>
            <a:r>
              <a:rPr lang="ru-RU" i="1" dirty="0" smtClean="0"/>
              <a:t>…</a:t>
            </a:r>
          </a:p>
          <a:p>
            <a:pPr>
              <a:buNone/>
            </a:pPr>
            <a:r>
              <a:rPr lang="ru-RU" i="1" dirty="0" smtClean="0"/>
              <a:t>Забыв и город, и друзей,</a:t>
            </a:r>
          </a:p>
          <a:p>
            <a:pPr>
              <a:buNone/>
            </a:pPr>
            <a:r>
              <a:rPr lang="ru-RU" i="1" dirty="0" smtClean="0"/>
              <a:t>И скуку праздничных затей.</a:t>
            </a:r>
          </a:p>
          <a:p>
            <a:pPr algn="r">
              <a:buNone/>
            </a:pPr>
            <a:r>
              <a:rPr lang="ru-RU" dirty="0" smtClean="0"/>
              <a:t>(XXXIX, Гл.4)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7. Скука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659352"/>
          </a:xfrm>
        </p:spPr>
        <p:txBody>
          <a:bodyPr/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Чайльд-Гарольд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1214422"/>
            <a:ext cx="4041775" cy="65484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Евгений Онегин</a:t>
            </a:r>
            <a:endParaRPr lang="ru-RU" sz="2800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000240"/>
            <a:ext cx="4040188" cy="4360080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Он в обществе был сумрачен и хмур,                 </a:t>
            </a:r>
          </a:p>
          <a:p>
            <a:pPr>
              <a:buNone/>
            </a:pPr>
            <a:r>
              <a:rPr lang="ru-RU" i="1" dirty="0" smtClean="0"/>
              <a:t> Хоть не питал вражды к нему. Бывало,                  </a:t>
            </a:r>
          </a:p>
          <a:p>
            <a:pPr>
              <a:buNone/>
            </a:pPr>
            <a:r>
              <a:rPr lang="ru-RU" i="1" dirty="0" smtClean="0"/>
              <a:t>И песнь споет, и протанцует тур,                  </a:t>
            </a:r>
          </a:p>
          <a:p>
            <a:pPr>
              <a:buNone/>
            </a:pPr>
            <a:r>
              <a:rPr lang="ru-RU" i="1" dirty="0" smtClean="0"/>
              <a:t>Но сердцем в том участвовал он мало.                  </a:t>
            </a:r>
          </a:p>
          <a:p>
            <a:pPr>
              <a:buNone/>
            </a:pPr>
            <a:r>
              <a:rPr lang="ru-RU" i="1" dirty="0" smtClean="0"/>
              <a:t>Лицо его лишь скуку выражало.</a:t>
            </a:r>
          </a:p>
          <a:p>
            <a:pPr algn="r">
              <a:buNone/>
            </a:pPr>
            <a:r>
              <a:rPr lang="ru-RU" dirty="0" smtClean="0"/>
              <a:t>(П.1, 84)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000240"/>
            <a:ext cx="4041775" cy="4360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Потом увидел ясно он,</a:t>
            </a:r>
          </a:p>
          <a:p>
            <a:pPr>
              <a:buNone/>
            </a:pPr>
            <a:r>
              <a:rPr lang="ru-RU" i="1" dirty="0" smtClean="0"/>
              <a:t>Что и в деревне скука та же,</a:t>
            </a:r>
          </a:p>
          <a:p>
            <a:pPr>
              <a:buNone/>
            </a:pPr>
            <a:r>
              <a:rPr lang="ru-RU" i="1" dirty="0" smtClean="0"/>
              <a:t>Хоть нет ни улиц, ни дворцов,</a:t>
            </a:r>
          </a:p>
          <a:p>
            <a:pPr>
              <a:buNone/>
            </a:pPr>
            <a:r>
              <a:rPr lang="ru-RU" i="1" dirty="0" smtClean="0"/>
              <a:t>Ни карт, ни балов, ни стихов.</a:t>
            </a:r>
          </a:p>
          <a:p>
            <a:pPr>
              <a:buNone/>
            </a:pPr>
            <a:r>
              <a:rPr lang="ru-RU" i="1" dirty="0" smtClean="0"/>
              <a:t>Хандра ждала его на страже,</a:t>
            </a:r>
          </a:p>
          <a:p>
            <a:pPr>
              <a:buNone/>
            </a:pPr>
            <a:r>
              <a:rPr lang="ru-RU" i="1" dirty="0" smtClean="0"/>
              <a:t>И бегала за ним она,</a:t>
            </a:r>
          </a:p>
          <a:p>
            <a:pPr>
              <a:buNone/>
            </a:pPr>
            <a:r>
              <a:rPr lang="ru-RU" i="1" dirty="0" smtClean="0"/>
              <a:t>Как тень иль верная жена.</a:t>
            </a:r>
          </a:p>
          <a:p>
            <a:pPr algn="r">
              <a:buNone/>
            </a:pPr>
            <a:r>
              <a:rPr lang="ru-RU" dirty="0" smtClean="0"/>
              <a:t>(LIV, Гл.1)</a:t>
            </a:r>
          </a:p>
          <a:p>
            <a:pPr algn="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00010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8. Пресыщенность, хандра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071546"/>
            <a:ext cx="4040188" cy="500066"/>
          </a:xfrm>
        </p:spPr>
        <p:txBody>
          <a:bodyPr/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Чайльд-Гарольд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29190" y="1071547"/>
            <a:ext cx="4041775" cy="5715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Евгений Онегин</a:t>
            </a:r>
            <a:endParaRPr lang="ru-RU" sz="2800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500174"/>
            <a:ext cx="5143504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i="1" dirty="0" smtClean="0"/>
              <a:t>Но вдруг, в расцвете жизненного мая,                  </a:t>
            </a:r>
          </a:p>
          <a:p>
            <a:pPr>
              <a:buNone/>
            </a:pPr>
            <a:r>
              <a:rPr lang="ru-RU" i="1" dirty="0" smtClean="0"/>
              <a:t>Заговорило пресыщенье в нем,                  </a:t>
            </a:r>
          </a:p>
          <a:p>
            <a:pPr>
              <a:buNone/>
            </a:pPr>
            <a:r>
              <a:rPr lang="ru-RU" i="1" dirty="0" smtClean="0"/>
              <a:t>Болезнь ума и сердца роковая,                  </a:t>
            </a:r>
          </a:p>
          <a:p>
            <a:pPr>
              <a:buNone/>
            </a:pPr>
            <a:r>
              <a:rPr lang="ru-RU" i="1" dirty="0" smtClean="0"/>
              <a:t>И показалось мерзким все кругом:                  </a:t>
            </a:r>
          </a:p>
          <a:p>
            <a:pPr>
              <a:buNone/>
            </a:pPr>
            <a:r>
              <a:rPr lang="ru-RU" i="1" dirty="0" smtClean="0"/>
              <a:t>Тюрьмою - родина, могилой - отчий дом.</a:t>
            </a:r>
          </a:p>
          <a:p>
            <a:pPr algn="r">
              <a:buNone/>
            </a:pPr>
            <a:r>
              <a:rPr lang="ru-RU" dirty="0" smtClean="0"/>
              <a:t>(П.1, 4)</a:t>
            </a:r>
          </a:p>
          <a:p>
            <a:pPr>
              <a:buNone/>
            </a:pPr>
            <a:r>
              <a:rPr lang="ru-RU" i="1" dirty="0" smtClean="0"/>
              <a:t>Но в сердце </a:t>
            </a:r>
            <a:r>
              <a:rPr lang="ru-RU" i="1" dirty="0" err="1" smtClean="0"/>
              <a:t>Чайльд</a:t>
            </a:r>
            <a:r>
              <a:rPr lang="ru-RU" i="1" dirty="0" smtClean="0"/>
              <a:t> глухую боль унес,                  </a:t>
            </a:r>
          </a:p>
          <a:p>
            <a:pPr>
              <a:buNone/>
            </a:pPr>
            <a:r>
              <a:rPr lang="ru-RU" i="1" dirty="0" smtClean="0"/>
              <a:t>И наслаждений жажда в нем остыла</a:t>
            </a:r>
            <a:r>
              <a:rPr lang="en-US" i="1" dirty="0" smtClean="0"/>
              <a:t>..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Он звал печаль, весельем пресыщен,                 </a:t>
            </a:r>
          </a:p>
          <a:p>
            <a:pPr>
              <a:buNone/>
            </a:pPr>
            <a:r>
              <a:rPr lang="ru-RU" i="1" dirty="0" smtClean="0"/>
              <a:t> Готов был в ад бежать, но бросить Альбион.</a:t>
            </a:r>
          </a:p>
          <a:p>
            <a:pPr algn="r">
              <a:buNone/>
            </a:pPr>
            <a:r>
              <a:rPr lang="ru-RU" dirty="0" smtClean="0"/>
              <a:t>(П.1, 6)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72066" y="1785926"/>
            <a:ext cx="3929090" cy="435771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i="1" dirty="0" smtClean="0"/>
              <a:t>Нет: рано чувства в нем остыли;</a:t>
            </a:r>
          </a:p>
          <a:p>
            <a:pPr>
              <a:buNone/>
            </a:pPr>
            <a:r>
              <a:rPr lang="ru-RU" sz="2400" i="1" dirty="0" smtClean="0"/>
              <a:t>Ему наскучил света шум…</a:t>
            </a:r>
          </a:p>
          <a:p>
            <a:pPr algn="r">
              <a:buNone/>
            </a:pPr>
            <a:r>
              <a:rPr lang="ru-RU" sz="2400" dirty="0" smtClean="0"/>
              <a:t>(XXXVII, Гл.1)</a:t>
            </a:r>
          </a:p>
          <a:p>
            <a:pPr>
              <a:buNone/>
            </a:pPr>
            <a:r>
              <a:rPr lang="ru-RU" sz="2400" i="1" dirty="0" smtClean="0"/>
              <a:t>Недуг, которого причину</a:t>
            </a:r>
          </a:p>
          <a:p>
            <a:pPr>
              <a:buNone/>
            </a:pPr>
            <a:r>
              <a:rPr lang="ru-RU" sz="2400" i="1" dirty="0" smtClean="0"/>
              <a:t>Давно бы отыскать пора,</a:t>
            </a:r>
          </a:p>
          <a:p>
            <a:pPr>
              <a:buNone/>
            </a:pPr>
            <a:r>
              <a:rPr lang="ru-RU" sz="2400" i="1" dirty="0" smtClean="0"/>
              <a:t>Подобный английскому сплину,</a:t>
            </a:r>
          </a:p>
          <a:p>
            <a:pPr>
              <a:buNone/>
            </a:pPr>
            <a:r>
              <a:rPr lang="ru-RU" sz="2400" i="1" dirty="0" smtClean="0"/>
              <a:t>Короче: русская хандра</a:t>
            </a:r>
          </a:p>
          <a:p>
            <a:pPr>
              <a:buNone/>
            </a:pPr>
            <a:r>
              <a:rPr lang="ru-RU" sz="2400" i="1" dirty="0" smtClean="0"/>
              <a:t>Им овладела понемногу…</a:t>
            </a:r>
          </a:p>
          <a:p>
            <a:pPr algn="r">
              <a:buNone/>
            </a:pPr>
            <a:r>
              <a:rPr lang="ru-RU" sz="2400" dirty="0" smtClean="0"/>
              <a:t>(XXXVIII, Гл.1)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0"/>
            <a:ext cx="8429684" cy="100015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Отличия образа Чайльд-Гарольда</a:t>
            </a:r>
            <a:endParaRPr lang="ru-RU" sz="40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57158" y="1071546"/>
            <a:ext cx="8501122" cy="5572164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/>
              <a:t>Любовь к искусству</a:t>
            </a:r>
          </a:p>
          <a:p>
            <a:pPr>
              <a:buNone/>
            </a:pPr>
            <a:r>
              <a:rPr lang="ru-RU" sz="2400" i="1" dirty="0" smtClean="0"/>
              <a:t>Он лютню взял, которой он привык                  </a:t>
            </a:r>
          </a:p>
          <a:p>
            <a:pPr>
              <a:buNone/>
            </a:pPr>
            <a:r>
              <a:rPr lang="ru-RU" sz="2400" i="1" dirty="0" smtClean="0"/>
              <a:t>Вверять все то, чем был обуреваем                  </a:t>
            </a:r>
          </a:p>
          <a:p>
            <a:pPr>
              <a:buNone/>
            </a:pPr>
            <a:r>
              <a:rPr lang="ru-RU" sz="2400" i="1" dirty="0" smtClean="0"/>
              <a:t>Равно и в горький и в счастливый миг… </a:t>
            </a:r>
            <a:r>
              <a:rPr lang="ru-RU" sz="2400" dirty="0" smtClean="0"/>
              <a:t>(П.1, 13)</a:t>
            </a:r>
          </a:p>
          <a:p>
            <a:r>
              <a:rPr lang="ru-RU" sz="3000" dirty="0" smtClean="0"/>
              <a:t>Разочарование в Родине</a:t>
            </a:r>
            <a:endParaRPr lang="ru-RU" sz="3000" i="1" dirty="0" smtClean="0"/>
          </a:p>
          <a:p>
            <a:pPr>
              <a:buNone/>
            </a:pPr>
            <a:r>
              <a:rPr lang="ru-RU" sz="2400" i="1" dirty="0" smtClean="0"/>
              <a:t>Для той страны, где чванство нормой стало                  </a:t>
            </a:r>
          </a:p>
          <a:p>
            <a:pPr>
              <a:buNone/>
            </a:pPr>
            <a:r>
              <a:rPr lang="ru-RU" sz="2400" i="1" dirty="0" smtClean="0"/>
              <a:t>И возвело невежество в закон… </a:t>
            </a:r>
            <a:r>
              <a:rPr lang="ru-RU" sz="2400" dirty="0" smtClean="0"/>
              <a:t>(П.1, 16)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Простые люди чтут своих гостей,                  </a:t>
            </a:r>
          </a:p>
          <a:p>
            <a:pPr>
              <a:buNone/>
            </a:pPr>
            <a:r>
              <a:rPr lang="ru-RU" sz="2400" i="1" dirty="0" smtClean="0"/>
              <a:t>И лишь у вас, утонченные бритты,                  </a:t>
            </a:r>
          </a:p>
          <a:p>
            <a:pPr>
              <a:buNone/>
            </a:pPr>
            <a:r>
              <a:rPr lang="ru-RU" sz="2400" i="1" dirty="0" smtClean="0"/>
              <a:t>Так часто не найдешь ни крова, ни защиты. </a:t>
            </a:r>
            <a:r>
              <a:rPr lang="ru-RU" sz="2400" dirty="0" smtClean="0"/>
              <a:t>(П.2, 66)</a:t>
            </a:r>
          </a:p>
          <a:p>
            <a:r>
              <a:rPr lang="ru-RU" sz="3000" dirty="0" smtClean="0"/>
              <a:t>Муки совести</a:t>
            </a:r>
          </a:p>
          <a:p>
            <a:pPr>
              <a:buNone/>
            </a:pPr>
            <a:r>
              <a:rPr lang="ru-RU" sz="2400" i="1" dirty="0" smtClean="0"/>
              <a:t>Да, он клянет пороки буйных лет,                  </a:t>
            </a:r>
          </a:p>
          <a:p>
            <a:pPr>
              <a:buNone/>
            </a:pPr>
            <a:r>
              <a:rPr lang="ru-RU" sz="2400" i="1" dirty="0" smtClean="0"/>
              <a:t>Он юности растраченной стыдится,                  </a:t>
            </a:r>
          </a:p>
          <a:p>
            <a:pPr>
              <a:buNone/>
            </a:pPr>
            <a:r>
              <a:rPr lang="ru-RU" sz="2400" i="1" dirty="0" smtClean="0"/>
              <a:t>Ее безумств и призрачных побед</a:t>
            </a:r>
          </a:p>
          <a:p>
            <a:pPr>
              <a:buNone/>
            </a:pPr>
            <a:r>
              <a:rPr lang="ru-RU" sz="2400" i="1" dirty="0" smtClean="0"/>
              <a:t>И все мрачнее взор, узревший Правды свет. </a:t>
            </a:r>
            <a:r>
              <a:rPr lang="ru-RU" sz="2400" dirty="0" smtClean="0"/>
              <a:t>(П. 1, 27)</a:t>
            </a:r>
            <a:endParaRPr lang="ru-RU" sz="2400" i="1" dirty="0" smtClean="0"/>
          </a:p>
        </p:txBody>
      </p:sp>
      <p:pic>
        <p:nvPicPr>
          <p:cNvPr id="6146" name="Picture 2" descr="C:\Users\1\Pictures\Для проектов\i_0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071546"/>
            <a:ext cx="2301023" cy="290512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Значение образов</a:t>
            </a:r>
            <a:endParaRPr lang="ru-RU" sz="4000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659352"/>
          </a:xfrm>
        </p:spPr>
        <p:txBody>
          <a:bodyPr/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Чайльд-Гарольд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>
          <a:xfrm>
            <a:off x="4643438" y="1214422"/>
            <a:ext cx="4041775" cy="65484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Евгений Онегин</a:t>
            </a:r>
            <a:endParaRPr lang="ru-RU" sz="2800" dirty="0" smtClean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>
          <a:xfrm>
            <a:off x="428596" y="1785926"/>
            <a:ext cx="4040188" cy="478870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Подлинно романтический герой в поисках своего места в мире</a:t>
            </a:r>
          </a:p>
          <a:p>
            <a:r>
              <a:rPr lang="ru-RU" sz="2400" dirty="0" smtClean="0"/>
              <a:t>Является «фоном» для размышлений по поводу увиденного</a:t>
            </a:r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714876" y="1785926"/>
            <a:ext cx="4214842" cy="471727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Автор относится к герою и его «болезни ума» с иронией</a:t>
            </a:r>
          </a:p>
          <a:p>
            <a:r>
              <a:rPr lang="ru-RU" sz="2400" dirty="0" smtClean="0"/>
              <a:t>Именно герой и изменения в его личности являются центральными в произведении</a:t>
            </a:r>
            <a:endParaRPr lang="ru-RU" sz="2400" dirty="0"/>
          </a:p>
        </p:txBody>
      </p:sp>
      <p:pic>
        <p:nvPicPr>
          <p:cNvPr id="7171" name="Picture 3" descr="C:\Users\1\Pictures\Для проектов\Byro22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434829"/>
            <a:ext cx="2571768" cy="2168857"/>
          </a:xfrm>
          <a:prstGeom prst="rect">
            <a:avLst/>
          </a:prstGeom>
          <a:noFill/>
        </p:spPr>
      </p:pic>
      <p:pic>
        <p:nvPicPr>
          <p:cNvPr id="7172" name="Picture 4" descr="C:\Users\1\Pictures\Для проектов\1326207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4500570"/>
            <a:ext cx="1857388" cy="214829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943848" cy="107157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Выводы</a:t>
            </a:r>
            <a:endParaRPr lang="ru-RU" sz="40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r>
              <a:rPr lang="ru-RU" dirty="0" smtClean="0"/>
              <a:t>Творчество Байрона оказало сильнейшее влияние на А.С. Пушкина.</a:t>
            </a:r>
            <a:r>
              <a:rPr lang="en-US" dirty="0" smtClean="0"/>
              <a:t> </a:t>
            </a:r>
            <a:r>
              <a:rPr lang="ru-RU" dirty="0" smtClean="0"/>
              <a:t>В романе «Евгений Онегин» – 14 упоминаний Байрона</a:t>
            </a:r>
            <a:r>
              <a:rPr lang="en-US" dirty="0" smtClean="0"/>
              <a:t> </a:t>
            </a:r>
            <a:r>
              <a:rPr lang="ru-RU" dirty="0" smtClean="0"/>
              <a:t>и его героев.</a:t>
            </a:r>
          </a:p>
          <a:p>
            <a:r>
              <a:rPr lang="ru-RU" dirty="0" smtClean="0"/>
              <a:t>В «Евгении Онегине» Пушкин открыто сравнивает своего героя с Чайльд-Гарольдом, иронично относится к его хандре.</a:t>
            </a:r>
          </a:p>
          <a:p>
            <a:r>
              <a:rPr lang="ru-RU" dirty="0" smtClean="0"/>
              <a:t>Образы во многом схожи, черты, характерные для молодежи того времени: беззаботный образ жизни, </a:t>
            </a:r>
            <a:r>
              <a:rPr lang="ru-RU" smtClean="0"/>
              <a:t>пресыщенность, скука</a:t>
            </a:r>
            <a:r>
              <a:rPr lang="ru-RU" dirty="0" smtClean="0"/>
              <a:t>, хандра.</a:t>
            </a:r>
          </a:p>
          <a:p>
            <a:r>
              <a:rPr lang="ru-RU" dirty="0" smtClean="0"/>
              <a:t>Главное отличие образов – место, которое они занимают в произведении.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04088"/>
            <a:ext cx="8115328" cy="93896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Источники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Байрон Д.Г. Паломничество Чайльд-Гарольда. </a:t>
            </a:r>
            <a:r>
              <a:rPr lang="ru-RU" sz="2800" i="1" dirty="0" smtClean="0"/>
              <a:t>Перевод В. </a:t>
            </a:r>
            <a:r>
              <a:rPr lang="ru-RU" sz="2800" i="1" dirty="0" err="1" smtClean="0"/>
              <a:t>Левика</a:t>
            </a:r>
            <a:endParaRPr lang="ru-RU" sz="2800" i="1" dirty="0" smtClean="0"/>
          </a:p>
          <a:p>
            <a:r>
              <a:rPr lang="ru-RU" sz="2800" dirty="0" smtClean="0"/>
              <a:t>Пушкин А.С. Евгений Онегин</a:t>
            </a:r>
          </a:p>
          <a:p>
            <a:r>
              <a:rPr lang="ru-RU" sz="2800" dirty="0" smtClean="0"/>
              <a:t>Семенова Л.Н., </a:t>
            </a:r>
            <a:r>
              <a:rPr lang="ru-RU" sz="2800" dirty="0" err="1" smtClean="0"/>
              <a:t>Коренькова</a:t>
            </a:r>
            <a:r>
              <a:rPr lang="ru-RU" sz="2800" dirty="0" smtClean="0"/>
              <a:t> Л.В. Сценарий литературного вечера «Пушкин и Байрон»// ИЯШ. 1998. - №2-3</a:t>
            </a:r>
            <a:endParaRPr lang="en-US" sz="2800" dirty="0" smtClean="0"/>
          </a:p>
          <a:p>
            <a:endParaRPr lang="ru-RU" sz="2800" dirty="0" smtClean="0"/>
          </a:p>
          <a:p>
            <a:pPr algn="ctr">
              <a:buNone/>
            </a:pPr>
            <a:r>
              <a:rPr lang="ru-RU" sz="2800" dirty="0" err="1" smtClean="0"/>
              <a:t>Шаповалова</a:t>
            </a:r>
            <a:r>
              <a:rPr lang="ru-RU" sz="2800" dirty="0" smtClean="0"/>
              <a:t> </a:t>
            </a:r>
            <a:r>
              <a:rPr lang="ru-RU" sz="2800" dirty="0" smtClean="0"/>
              <a:t>Елена</a:t>
            </a:r>
            <a:endParaRPr lang="en-US" sz="2800" smtClean="0"/>
          </a:p>
          <a:p>
            <a:pPr algn="ctr">
              <a:buNone/>
            </a:pPr>
            <a:r>
              <a:rPr lang="ru-RU" sz="2800" smtClean="0"/>
              <a:t> </a:t>
            </a:r>
            <a:r>
              <a:rPr lang="ru-RU" sz="2800" dirty="0" smtClean="0"/>
              <a:t>гр. 402а</a:t>
            </a:r>
          </a:p>
          <a:p>
            <a:pPr algn="ctr">
              <a:buNone/>
            </a:pPr>
            <a:r>
              <a:rPr lang="ru-RU" sz="2800" dirty="0" smtClean="0"/>
              <a:t>2010</a:t>
            </a:r>
            <a:endParaRPr lang="ru-RU" sz="2800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ru-RU" sz="2800" dirty="0" smtClean="0"/>
              <a:t>	</a:t>
            </a:r>
            <a:r>
              <a:rPr lang="ru-RU" sz="3200" dirty="0" smtClean="0"/>
              <a:t>В его </a:t>
            </a:r>
            <a:r>
              <a:rPr lang="en-GB" sz="3200" dirty="0" smtClean="0"/>
              <a:t>[</a:t>
            </a:r>
            <a:r>
              <a:rPr lang="ru-RU" sz="3200" dirty="0" smtClean="0"/>
              <a:t>Байрона</a:t>
            </a:r>
            <a:r>
              <a:rPr lang="en-GB" sz="3200" dirty="0" smtClean="0"/>
              <a:t>]</a:t>
            </a:r>
            <a:r>
              <a:rPr lang="ru-RU" sz="3200" dirty="0" smtClean="0"/>
              <a:t> звуках зазвучала тогдашняя тоска человечества и мрачное разочарование его в своем назначении и в обманувших его идеалах. Это была новая и неслыханная еще тогда муза мести и печали, проклятия и отчаяния. Дух байронизма вдруг пронесся как бы по всему человечеству, все оно откликнулось ему… Как было не откликнуться на него и у нас, да еще такому великому, гениальному и руководящему уму, как  Пушкин?</a:t>
            </a:r>
          </a:p>
          <a:p>
            <a:pPr algn="r">
              <a:buNone/>
            </a:pPr>
            <a:r>
              <a:rPr lang="ru-RU" sz="3200" i="1" dirty="0" smtClean="0"/>
              <a:t>Ф.М. Достоевский</a:t>
            </a:r>
            <a:endParaRPr lang="ru-RU" sz="3200" i="1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64291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Пушкин и Байрон</a:t>
            </a:r>
            <a:endParaRPr lang="ru-RU" sz="4000" b="1" dirty="0">
              <a:ln w="1778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571480"/>
            <a:ext cx="7215206" cy="6286520"/>
          </a:xfrm>
        </p:spPr>
        <p:txBody>
          <a:bodyPr>
            <a:noAutofit/>
          </a:bodyPr>
          <a:lstStyle/>
          <a:p>
            <a:r>
              <a:rPr lang="ru-RU" sz="2200" dirty="0" smtClean="0"/>
              <a:t>С 1819 – мода на Байрона в России</a:t>
            </a:r>
          </a:p>
          <a:p>
            <a:r>
              <a:rPr lang="ru-RU" sz="2200" dirty="0" smtClean="0"/>
              <a:t>1820-1824 - пик увлечения Пушкина творчеством Байрона (южная ссылка): </a:t>
            </a:r>
            <a:r>
              <a:rPr lang="ru-RU" sz="2200" i="1" dirty="0" smtClean="0"/>
              <a:t>«Какое пламенное создание! Какая широкая, быстрая кисть!»</a:t>
            </a:r>
          </a:p>
          <a:p>
            <a:r>
              <a:rPr lang="ru-RU" sz="2200" dirty="0" smtClean="0"/>
              <a:t>Сначала читал Байрона в франц. переводе, затем специально выучил англ. яз. </a:t>
            </a:r>
          </a:p>
          <a:p>
            <a:r>
              <a:rPr lang="ru-RU" sz="2200" dirty="0" smtClean="0"/>
              <a:t>Романтические поэмы «Кавказский узник», «Цыганы» и др. созданы под влиянием «восточных поэм» Байрона</a:t>
            </a:r>
          </a:p>
          <a:p>
            <a:r>
              <a:rPr lang="ru-RU" sz="2200" dirty="0" smtClean="0"/>
              <a:t>1824 – стихотворение «К морю», посвященное кончине Байрона</a:t>
            </a:r>
          </a:p>
          <a:p>
            <a:r>
              <a:rPr lang="ru-RU" sz="2200" dirty="0" smtClean="0"/>
              <a:t>Критическая оценка творчества Байрона: </a:t>
            </a:r>
            <a:r>
              <a:rPr lang="ru-RU" sz="2200" i="1" dirty="0" smtClean="0"/>
              <a:t>«Гений Байрона бледнел с его молодостью…»</a:t>
            </a:r>
          </a:p>
          <a:p>
            <a:r>
              <a:rPr lang="ru-RU" sz="2200" dirty="0" smtClean="0"/>
              <a:t>1835 – начал очерк жизни и поэтической деятельности Байрона (не закончил)</a:t>
            </a:r>
          </a:p>
          <a:p>
            <a:r>
              <a:rPr lang="ru-RU" sz="2200" dirty="0" smtClean="0"/>
              <a:t>В романе «Евгений Онегин» – 14 упоминаний Байрона/его героев</a:t>
            </a:r>
          </a:p>
          <a:p>
            <a:endParaRPr lang="ru-RU" sz="2200" dirty="0" smtClean="0"/>
          </a:p>
          <a:p>
            <a:endParaRPr lang="ru-RU" sz="2200" dirty="0"/>
          </a:p>
        </p:txBody>
      </p:sp>
      <p:pic>
        <p:nvPicPr>
          <p:cNvPr id="1026" name="Picture 2" descr="C:\Users\1\Pictures\Для проектов\pushki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42918"/>
            <a:ext cx="1631064" cy="197111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4572008"/>
            <a:ext cx="22145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400" dirty="0" smtClean="0">
                <a:solidFill>
                  <a:prstClr val="black"/>
                </a:solidFill>
              </a:rPr>
              <a:t>	</a:t>
            </a:r>
            <a:r>
              <a:rPr lang="ru-RU" sz="2200" dirty="0" smtClean="0">
                <a:solidFill>
                  <a:prstClr val="black"/>
                </a:solidFill>
              </a:rPr>
              <a:t>Не </a:t>
            </a:r>
            <a:r>
              <a:rPr lang="ru-RU" sz="2200" dirty="0">
                <a:solidFill>
                  <a:prstClr val="black"/>
                </a:solidFill>
              </a:rPr>
              <a:t>опубликовал ни строчки переводов из Байрона</a:t>
            </a:r>
          </a:p>
        </p:txBody>
      </p:sp>
      <p:pic>
        <p:nvPicPr>
          <p:cNvPr id="1027" name="Picture 3" descr="C:\Users\1\Pictures\Для проектов\byro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786058"/>
            <a:ext cx="1730498" cy="171451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8985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Открытое сравнение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496"/>
            <a:ext cx="5757874" cy="2286016"/>
          </a:xfrm>
        </p:spPr>
        <p:txBody>
          <a:bodyPr>
            <a:normAutofit fontScale="92500" lnSpcReduction="10000"/>
          </a:bodyPr>
          <a:lstStyle/>
          <a:p>
            <a:r>
              <a:rPr lang="ru-RU" sz="2800" i="1" dirty="0" smtClean="0"/>
              <a:t>Прямым Онегин </a:t>
            </a:r>
            <a:r>
              <a:rPr lang="ru-RU" sz="2800" i="1" dirty="0" err="1" smtClean="0"/>
              <a:t>Чильд</a:t>
            </a:r>
            <a:r>
              <a:rPr lang="ru-RU" sz="2800" i="1" dirty="0" smtClean="0"/>
              <a:t> Гарольдом</a:t>
            </a:r>
            <a:br>
              <a:rPr lang="ru-RU" sz="2800" i="1" dirty="0" smtClean="0"/>
            </a:br>
            <a:r>
              <a:rPr lang="ru-RU" sz="2800" i="1" dirty="0" smtClean="0"/>
              <a:t>Вдался в задумчивую лень… </a:t>
            </a:r>
          </a:p>
          <a:p>
            <a:pPr>
              <a:buNone/>
            </a:pPr>
            <a:r>
              <a:rPr lang="ru-RU" sz="2800" i="1" dirty="0" smtClean="0"/>
              <a:t>	</a:t>
            </a:r>
            <a:r>
              <a:rPr lang="en-GB" sz="2800" dirty="0" smtClean="0"/>
              <a:t>(XLIV,</a:t>
            </a:r>
            <a:r>
              <a:rPr lang="ru-RU" sz="2800" dirty="0" smtClean="0"/>
              <a:t> Глава 3)</a:t>
            </a:r>
          </a:p>
          <a:p>
            <a:r>
              <a:rPr lang="ru-RU" sz="2800" i="1" dirty="0" smtClean="0"/>
              <a:t>Москвич в </a:t>
            </a:r>
            <a:r>
              <a:rPr lang="ru-RU" sz="2800" i="1" dirty="0" err="1" smtClean="0"/>
              <a:t>Гарольдовом</a:t>
            </a:r>
            <a:r>
              <a:rPr lang="ru-RU" sz="2800" i="1" dirty="0" smtClean="0"/>
              <a:t> плаще…</a:t>
            </a:r>
          </a:p>
          <a:p>
            <a:pPr>
              <a:buNone/>
            </a:pPr>
            <a:r>
              <a:rPr lang="ru-RU" sz="2800" i="1" dirty="0" smtClean="0"/>
              <a:t>	(</a:t>
            </a:r>
            <a:r>
              <a:rPr lang="en-US" sz="2800" i="1" dirty="0" smtClean="0"/>
              <a:t>XXIV, </a:t>
            </a:r>
            <a:r>
              <a:rPr lang="ru-RU" sz="2800" i="1" dirty="0" smtClean="0"/>
              <a:t>Глава 7)</a:t>
            </a:r>
          </a:p>
        </p:txBody>
      </p:sp>
      <p:pic>
        <p:nvPicPr>
          <p:cNvPr id="3074" name="Picture 2" descr="C:\Users\1\Pictures\Для проектов\oneg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3000382"/>
            <a:ext cx="2980199" cy="38576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5000612"/>
            <a:ext cx="5857916" cy="1932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2600" i="1" dirty="0" smtClean="0">
                <a:solidFill>
                  <a:prstClr val="black"/>
                </a:solidFill>
              </a:rPr>
              <a:t>Чем ныне явится? </a:t>
            </a:r>
            <a:r>
              <a:rPr lang="ru-RU" sz="2600" i="1" dirty="0" err="1" smtClean="0">
                <a:solidFill>
                  <a:prstClr val="black"/>
                </a:solidFill>
              </a:rPr>
              <a:t>Мельмотом</a:t>
            </a:r>
            <a:r>
              <a:rPr lang="ru-RU" sz="2600" i="1" dirty="0" smtClean="0">
                <a:solidFill>
                  <a:prstClr val="black"/>
                </a:solidFill>
              </a:rPr>
              <a:t>,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i="1" dirty="0" smtClean="0">
                <a:solidFill>
                  <a:prstClr val="black"/>
                </a:solidFill>
              </a:rPr>
              <a:t>	Космополитом, патриотом,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i="1" dirty="0" smtClean="0">
                <a:solidFill>
                  <a:prstClr val="black"/>
                </a:solidFill>
              </a:rPr>
              <a:t>	Гарольдом, квакером, ханжой…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dirty="0" smtClean="0">
                <a:solidFill>
                  <a:prstClr val="black"/>
                </a:solidFill>
              </a:rPr>
              <a:t>	(</a:t>
            </a:r>
            <a:r>
              <a:rPr lang="en-US" sz="2600" dirty="0" smtClean="0">
                <a:solidFill>
                  <a:prstClr val="black"/>
                </a:solidFill>
              </a:rPr>
              <a:t>VIII</a:t>
            </a:r>
            <a:r>
              <a:rPr lang="ru-RU" sz="2600" dirty="0" smtClean="0">
                <a:solidFill>
                  <a:prstClr val="black"/>
                </a:solidFill>
              </a:rPr>
              <a:t>, Глава 8)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000108"/>
            <a:ext cx="85011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2600" i="1" dirty="0" smtClean="0">
                <a:solidFill>
                  <a:prstClr val="black"/>
                </a:solidFill>
              </a:rPr>
              <a:t>Черта охлажденного чувства, достойная </a:t>
            </a:r>
            <a:r>
              <a:rPr lang="ru-RU" sz="2600" i="1" dirty="0" err="1" smtClean="0">
                <a:solidFill>
                  <a:prstClr val="black"/>
                </a:solidFill>
              </a:rPr>
              <a:t>Чальд-Гарольда</a:t>
            </a:r>
            <a:r>
              <a:rPr lang="ru-RU" sz="2600" i="1" dirty="0" smtClean="0">
                <a:solidFill>
                  <a:prstClr val="black"/>
                </a:solidFill>
              </a:rPr>
              <a:t>.</a:t>
            </a:r>
            <a:r>
              <a:rPr lang="ru-RU" sz="2600" dirty="0" smtClean="0">
                <a:solidFill>
                  <a:prstClr val="black"/>
                </a:solidFill>
              </a:rPr>
              <a:t>(прим. к </a:t>
            </a:r>
            <a:r>
              <a:rPr lang="en-GB" sz="2600" dirty="0" smtClean="0">
                <a:solidFill>
                  <a:prstClr val="black"/>
                </a:solidFill>
              </a:rPr>
              <a:t>XXI</a:t>
            </a:r>
            <a:r>
              <a:rPr lang="ru-RU" sz="2600" dirty="0" smtClean="0">
                <a:solidFill>
                  <a:prstClr val="black"/>
                </a:solidFill>
              </a:rPr>
              <a:t>, Глава 1)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928802"/>
            <a:ext cx="842965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2600" i="1" dirty="0" smtClean="0">
                <a:solidFill>
                  <a:prstClr val="black"/>
                </a:solidFill>
              </a:rPr>
              <a:t>Как </a:t>
            </a:r>
            <a:r>
              <a:rPr lang="ru-RU" sz="2600" i="1" dirty="0" err="1" smtClean="0">
                <a:solidFill>
                  <a:prstClr val="black"/>
                </a:solidFill>
              </a:rPr>
              <a:t>Child-Harold</a:t>
            </a:r>
            <a:r>
              <a:rPr lang="ru-RU" sz="2600" i="1" dirty="0" smtClean="0">
                <a:solidFill>
                  <a:prstClr val="black"/>
                </a:solidFill>
              </a:rPr>
              <a:t>, угрюмый, томный</a:t>
            </a:r>
            <a:br>
              <a:rPr lang="ru-RU" sz="2600" i="1" dirty="0" smtClean="0">
                <a:solidFill>
                  <a:prstClr val="black"/>
                </a:solidFill>
              </a:rPr>
            </a:br>
            <a:r>
              <a:rPr lang="ru-RU" sz="2600" i="1" dirty="0" smtClean="0">
                <a:solidFill>
                  <a:prstClr val="black"/>
                </a:solidFill>
              </a:rPr>
              <a:t>В гостиных появлялся он… </a:t>
            </a:r>
            <a:r>
              <a:rPr lang="ru-RU" sz="2600" dirty="0" smtClean="0">
                <a:solidFill>
                  <a:prstClr val="black"/>
                </a:solidFill>
              </a:rPr>
              <a:t>(</a:t>
            </a:r>
            <a:r>
              <a:rPr lang="en-GB" sz="2600" dirty="0" smtClean="0">
                <a:solidFill>
                  <a:prstClr val="black"/>
                </a:solidFill>
              </a:rPr>
              <a:t>XXXVIII</a:t>
            </a:r>
            <a:r>
              <a:rPr lang="ru-RU" sz="2600" dirty="0" smtClean="0">
                <a:solidFill>
                  <a:prstClr val="black"/>
                </a:solidFill>
              </a:rPr>
              <a:t>, Глава 1)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Сходства</a:t>
            </a:r>
            <a:br>
              <a:rPr lang="ru-RU" sz="4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4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1. Образ жизни - развлечения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57158" y="1428736"/>
            <a:ext cx="4040188" cy="659352"/>
          </a:xfrm>
        </p:spPr>
        <p:txBody>
          <a:bodyPr/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Чайльд-Гарольд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643438" y="1428736"/>
            <a:ext cx="4041775" cy="65484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Евгений Онегин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42844" y="2071678"/>
            <a:ext cx="4429156" cy="428864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Жил в Альбионе юноша. Свой век                 </a:t>
            </a:r>
          </a:p>
          <a:p>
            <a:pPr>
              <a:buNone/>
            </a:pPr>
            <a:r>
              <a:rPr lang="ru-RU" i="1" dirty="0" smtClean="0"/>
              <a:t>Он посвящал лишь развлеченьям праздным, </a:t>
            </a:r>
          </a:p>
          <a:p>
            <a:pPr>
              <a:buNone/>
            </a:pPr>
            <a:r>
              <a:rPr lang="ru-RU" i="1" dirty="0" smtClean="0"/>
              <a:t>В безумной жажде радостей и нег               </a:t>
            </a:r>
          </a:p>
          <a:p>
            <a:pPr>
              <a:buNone/>
            </a:pPr>
            <a:r>
              <a:rPr lang="ru-RU" i="1" dirty="0" smtClean="0"/>
              <a:t>Распутством не гнушаясь безобразным, 	…</a:t>
            </a:r>
          </a:p>
          <a:p>
            <a:pPr>
              <a:buNone/>
            </a:pPr>
            <a:r>
              <a:rPr lang="ru-RU" i="1" dirty="0" smtClean="0"/>
              <a:t>Он в мире возлюбил многообразном,                 </a:t>
            </a:r>
          </a:p>
          <a:p>
            <a:pPr>
              <a:buNone/>
            </a:pPr>
            <a:r>
              <a:rPr lang="ru-RU" i="1" dirty="0" smtClean="0"/>
              <a:t>Увы! лишь кратких связей череду                </a:t>
            </a:r>
          </a:p>
          <a:p>
            <a:pPr>
              <a:buNone/>
            </a:pPr>
            <a:r>
              <a:rPr lang="ru-RU" i="1" dirty="0" smtClean="0"/>
              <a:t>Да собутыльников веселую орду.</a:t>
            </a:r>
          </a:p>
          <a:p>
            <a:pPr algn="r">
              <a:buNone/>
            </a:pPr>
            <a:r>
              <a:rPr lang="ru-RU" dirty="0" smtClean="0"/>
              <a:t>(П.1, 2)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2071678"/>
            <a:ext cx="4213255" cy="428864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i="1" dirty="0" smtClean="0"/>
              <a:t>Но, шумом бала утомленный,</a:t>
            </a:r>
          </a:p>
          <a:p>
            <a:pPr>
              <a:buNone/>
            </a:pPr>
            <a:r>
              <a:rPr lang="ru-RU" sz="2400" i="1" dirty="0" smtClean="0"/>
              <a:t>И утро в полночь обретя,</a:t>
            </a:r>
          </a:p>
          <a:p>
            <a:pPr>
              <a:buNone/>
            </a:pPr>
            <a:r>
              <a:rPr lang="ru-RU" sz="2400" i="1" dirty="0" smtClean="0"/>
              <a:t>Спокойно спит в тени блаженной</a:t>
            </a:r>
          </a:p>
          <a:p>
            <a:pPr>
              <a:buNone/>
            </a:pPr>
            <a:r>
              <a:rPr lang="ru-RU" sz="2400" i="1" dirty="0" smtClean="0"/>
              <a:t>Забав и роскоши дитя.</a:t>
            </a:r>
          </a:p>
          <a:p>
            <a:pPr>
              <a:buNone/>
            </a:pPr>
            <a:r>
              <a:rPr lang="ru-RU" sz="2400" i="1" dirty="0" smtClean="0"/>
              <a:t>Проснется </a:t>
            </a:r>
            <a:r>
              <a:rPr lang="ru-RU" sz="2400" i="1" dirty="0" err="1" smtClean="0"/>
              <a:t>заполдень</a:t>
            </a:r>
            <a:r>
              <a:rPr lang="ru-RU" sz="2400" i="1" dirty="0" smtClean="0"/>
              <a:t>, и снова</a:t>
            </a:r>
          </a:p>
          <a:p>
            <a:pPr>
              <a:buNone/>
            </a:pPr>
            <a:r>
              <a:rPr lang="ru-RU" sz="2400" i="1" dirty="0" smtClean="0"/>
              <a:t>До утра жизнь его готова,</a:t>
            </a:r>
          </a:p>
          <a:p>
            <a:pPr>
              <a:buNone/>
            </a:pPr>
            <a:r>
              <a:rPr lang="ru-RU" sz="2400" i="1" dirty="0" smtClean="0"/>
              <a:t>Однообразна и пестра.</a:t>
            </a:r>
          </a:p>
          <a:p>
            <a:pPr>
              <a:buNone/>
            </a:pPr>
            <a:r>
              <a:rPr lang="ru-RU" sz="2400" i="1" dirty="0" smtClean="0"/>
              <a:t>И завтра то же, что вчера.</a:t>
            </a:r>
          </a:p>
          <a:p>
            <a:pPr algn="r">
              <a:buNone/>
            </a:pPr>
            <a:r>
              <a:rPr lang="ru-RU" sz="2400" dirty="0" smtClean="0"/>
              <a:t>(XXXVI, Гл.1)</a:t>
            </a:r>
            <a:br>
              <a:rPr lang="ru-RU" sz="2400" dirty="0" smtClean="0"/>
            </a:br>
            <a:endParaRPr lang="ru-RU" sz="2400" dirty="0" smtClean="0"/>
          </a:p>
          <a:p>
            <a:pPr algn="r"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2. Ветреность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857232"/>
            <a:ext cx="4540222" cy="571504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Чайльд-Гарольд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14876" y="571481"/>
            <a:ext cx="4041775" cy="50006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Евгений Онегин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142844" y="1357298"/>
            <a:ext cx="4429156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i="1" dirty="0" smtClean="0"/>
              <a:t>Он совести не знал укоров строгих </a:t>
            </a:r>
          </a:p>
          <a:p>
            <a:pPr>
              <a:buNone/>
            </a:pPr>
            <a:r>
              <a:rPr lang="ru-RU" i="1" dirty="0" smtClean="0"/>
              <a:t>И слепо шел дорогою страстей.                  </a:t>
            </a:r>
          </a:p>
          <a:p>
            <a:pPr>
              <a:buNone/>
            </a:pPr>
            <a:r>
              <a:rPr lang="ru-RU" i="1" dirty="0" smtClean="0"/>
              <a:t>Любил одну – прельщал любовью многих,         </a:t>
            </a:r>
          </a:p>
          <a:p>
            <a:pPr>
              <a:buNone/>
            </a:pPr>
            <a:r>
              <a:rPr lang="ru-RU" i="1" dirty="0" smtClean="0"/>
              <a:t>Любил - и не назвал ее своей.</a:t>
            </a:r>
          </a:p>
          <a:p>
            <a:pPr algn="r">
              <a:buNone/>
            </a:pPr>
            <a:r>
              <a:rPr lang="ru-RU" dirty="0" smtClean="0"/>
              <a:t>(П.1,5)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/>
              <a:t>Прелестных дам, чей смех он так любил,                  </a:t>
            </a:r>
          </a:p>
          <a:p>
            <a:pPr>
              <a:buNone/>
            </a:pPr>
            <a:r>
              <a:rPr lang="ru-RU" i="1" dirty="0" smtClean="0"/>
              <a:t>Чей синий взор, чьи локоны златые                 </a:t>
            </a:r>
          </a:p>
          <a:p>
            <a:pPr>
              <a:buNone/>
            </a:pPr>
            <a:r>
              <a:rPr lang="ru-RU" i="1" dirty="0" smtClean="0"/>
              <a:t> В нем часто юный пробуждали пыл…</a:t>
            </a:r>
          </a:p>
          <a:p>
            <a:pPr algn="r">
              <a:buNone/>
            </a:pPr>
            <a:r>
              <a:rPr lang="ru-RU" dirty="0" smtClean="0"/>
              <a:t>(П.1, 11)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572000" y="1000108"/>
            <a:ext cx="4429155" cy="58578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i="1" dirty="0" smtClean="0"/>
              <a:t>Как томно был он молчалив,</a:t>
            </a:r>
          </a:p>
          <a:p>
            <a:pPr>
              <a:buNone/>
            </a:pPr>
            <a:r>
              <a:rPr lang="ru-RU" i="1" dirty="0" smtClean="0"/>
              <a:t>Как пламенно красноречив,</a:t>
            </a:r>
          </a:p>
          <a:p>
            <a:pPr>
              <a:buNone/>
            </a:pPr>
            <a:r>
              <a:rPr lang="ru-RU" i="1" dirty="0" smtClean="0"/>
              <a:t>В сердечных письмах как небрежен!</a:t>
            </a:r>
          </a:p>
          <a:p>
            <a:pPr algn="r">
              <a:buNone/>
            </a:pPr>
            <a:r>
              <a:rPr lang="ru-RU" dirty="0" smtClean="0"/>
              <a:t>(X, Гл.1)</a:t>
            </a:r>
          </a:p>
          <a:p>
            <a:pPr>
              <a:buNone/>
            </a:pPr>
            <a:r>
              <a:rPr lang="ru-RU" i="1" dirty="0" smtClean="0"/>
              <a:t>Как он умел казаться новым,</a:t>
            </a:r>
          </a:p>
          <a:p>
            <a:pPr>
              <a:buNone/>
            </a:pPr>
            <a:r>
              <a:rPr lang="ru-RU" i="1" dirty="0" smtClean="0"/>
              <a:t>Шутя невинность изумлять,</a:t>
            </a:r>
          </a:p>
          <a:p>
            <a:pPr>
              <a:buNone/>
            </a:pPr>
            <a:r>
              <a:rPr lang="ru-RU" i="1" dirty="0" smtClean="0"/>
              <a:t>Молить и требовать признанья,</a:t>
            </a:r>
          </a:p>
          <a:p>
            <a:pPr>
              <a:buNone/>
            </a:pPr>
            <a:r>
              <a:rPr lang="ru-RU" i="1" dirty="0" smtClean="0"/>
              <a:t>Подслушать сердца первый звук,</a:t>
            </a:r>
          </a:p>
          <a:p>
            <a:pPr>
              <a:buNone/>
            </a:pPr>
            <a:r>
              <a:rPr lang="ru-RU" i="1" dirty="0" smtClean="0"/>
              <a:t>Преследовать любовь, и вдруг</a:t>
            </a:r>
          </a:p>
          <a:p>
            <a:pPr>
              <a:buNone/>
            </a:pPr>
            <a:r>
              <a:rPr lang="ru-RU" i="1" dirty="0" smtClean="0"/>
              <a:t>Добиться тайного свиданья...</a:t>
            </a:r>
          </a:p>
          <a:p>
            <a:pPr>
              <a:buNone/>
            </a:pPr>
            <a:r>
              <a:rPr lang="ru-RU" i="1" dirty="0" smtClean="0"/>
              <a:t>И после ей наедине</a:t>
            </a:r>
          </a:p>
          <a:p>
            <a:pPr>
              <a:buNone/>
            </a:pPr>
            <a:r>
              <a:rPr lang="ru-RU" i="1" dirty="0" smtClean="0"/>
              <a:t>Давать уроки в тишине!</a:t>
            </a:r>
          </a:p>
          <a:p>
            <a:pPr algn="r">
              <a:buNone/>
            </a:pPr>
            <a:r>
              <a:rPr lang="ru-RU" dirty="0" smtClean="0"/>
              <a:t>(XI, Гл.1)</a:t>
            </a:r>
            <a:endParaRPr lang="ru-RU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3. Лень, безделье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659352"/>
          </a:xfrm>
        </p:spPr>
        <p:txBody>
          <a:bodyPr/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Чайльд-Гарольд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3438" y="1214422"/>
            <a:ext cx="4041775" cy="65484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Евгений Онегин</a:t>
            </a:r>
            <a:endParaRPr lang="ru-RU" sz="2800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57158" y="1928802"/>
            <a:ext cx="4214842" cy="4431518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Но осрамит и самый лучший род</a:t>
            </a:r>
          </a:p>
          <a:p>
            <a:pPr>
              <a:buNone/>
            </a:pPr>
            <a:r>
              <a:rPr lang="ru-RU" i="1" dirty="0" smtClean="0"/>
              <a:t>Один бездельник, развращенный ленью…</a:t>
            </a:r>
          </a:p>
          <a:p>
            <a:pPr algn="r">
              <a:buNone/>
            </a:pPr>
            <a:r>
              <a:rPr lang="ru-RU" dirty="0" smtClean="0"/>
              <a:t>(П.1, 3)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3439" y="1857364"/>
            <a:ext cx="4043362" cy="45029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И снова, преданный безделью,</a:t>
            </a:r>
          </a:p>
          <a:p>
            <a:pPr>
              <a:buNone/>
            </a:pPr>
            <a:r>
              <a:rPr lang="ru-RU" i="1" dirty="0" smtClean="0"/>
              <a:t>Томясь душевной пустотой,</a:t>
            </a:r>
          </a:p>
          <a:p>
            <a:pPr>
              <a:buNone/>
            </a:pPr>
            <a:r>
              <a:rPr lang="ru-RU" i="1" dirty="0" smtClean="0"/>
              <a:t>Уселся он – с похвальной целью</a:t>
            </a:r>
          </a:p>
          <a:p>
            <a:pPr>
              <a:buNone/>
            </a:pPr>
            <a:r>
              <a:rPr lang="ru-RU" i="1" dirty="0" smtClean="0"/>
              <a:t>Себе присвоить ум чужой</a:t>
            </a:r>
          </a:p>
          <a:p>
            <a:pPr>
              <a:buNone/>
            </a:pPr>
            <a:r>
              <a:rPr lang="ru-RU" i="1" dirty="0" smtClean="0"/>
              <a:t>…</a:t>
            </a:r>
          </a:p>
          <a:p>
            <a:pPr>
              <a:buNone/>
            </a:pPr>
            <a:r>
              <a:rPr lang="ru-RU" i="1" dirty="0" smtClean="0"/>
              <a:t>Как женщин, он оставил книги,</a:t>
            </a:r>
          </a:p>
          <a:p>
            <a:pPr>
              <a:buNone/>
            </a:pPr>
            <a:r>
              <a:rPr lang="ru-RU" i="1" dirty="0" smtClean="0"/>
              <a:t>И полку, с пыльной их семьей,</a:t>
            </a:r>
          </a:p>
          <a:p>
            <a:pPr>
              <a:buNone/>
            </a:pPr>
            <a:r>
              <a:rPr lang="ru-RU" i="1" dirty="0" smtClean="0"/>
              <a:t>Задернул траурной тафтой.</a:t>
            </a:r>
          </a:p>
          <a:p>
            <a:pPr algn="r">
              <a:buNone/>
            </a:pPr>
            <a:r>
              <a:rPr lang="ru-RU" dirty="0" smtClean="0"/>
              <a:t>(XLIV, Гл.1)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1\Pictures\Для проектов\Child_haro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429000"/>
            <a:ext cx="2214578" cy="3280239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4. Разочарование в любви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142984"/>
            <a:ext cx="4040188" cy="659352"/>
          </a:xfrm>
        </p:spPr>
        <p:txBody>
          <a:bodyPr/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Чайльд-Гарольд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1142984"/>
            <a:ext cx="4041775" cy="65484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Евгений Онегин</a:t>
            </a:r>
            <a:endParaRPr lang="ru-RU" sz="2800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928802"/>
            <a:ext cx="4114800" cy="4431518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Гарольд не раз любил, иль видел сон,</a:t>
            </a:r>
          </a:p>
          <a:p>
            <a:pPr>
              <a:buNone/>
            </a:pPr>
            <a:r>
              <a:rPr lang="ru-RU" i="1" dirty="0" smtClean="0"/>
              <a:t>Да, сон любви, - любовь ведь сновиденье.</a:t>
            </a:r>
          </a:p>
          <a:p>
            <a:pPr>
              <a:buNone/>
            </a:pPr>
            <a:r>
              <a:rPr lang="ru-RU" i="1" dirty="0" smtClean="0"/>
              <a:t>Но стал угрюмо-равнодушным он.                  </a:t>
            </a:r>
          </a:p>
          <a:p>
            <a:pPr>
              <a:buNone/>
            </a:pPr>
            <a:r>
              <a:rPr lang="ru-RU" i="1" dirty="0" smtClean="0"/>
              <a:t>Давно в своем сердечном охлажденье                  </a:t>
            </a:r>
          </a:p>
          <a:p>
            <a:pPr>
              <a:buNone/>
            </a:pPr>
            <a:r>
              <a:rPr lang="ru-RU" i="1" dirty="0" smtClean="0"/>
              <a:t>Он понял: наступает пробужденье…</a:t>
            </a:r>
          </a:p>
          <a:p>
            <a:pPr algn="r">
              <a:buNone/>
            </a:pPr>
            <a:r>
              <a:rPr lang="ru-RU" dirty="0" smtClean="0"/>
              <a:t>(П.1, 82)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141817" cy="44315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В красавиц он уж не влюблялся,</a:t>
            </a:r>
          </a:p>
          <a:p>
            <a:pPr>
              <a:buNone/>
            </a:pPr>
            <a:r>
              <a:rPr lang="ru-RU" i="1" dirty="0" smtClean="0"/>
              <a:t>А волочился как-нибудь;</a:t>
            </a:r>
          </a:p>
          <a:p>
            <a:pPr>
              <a:buNone/>
            </a:pPr>
            <a:r>
              <a:rPr lang="ru-RU" i="1" dirty="0" smtClean="0"/>
              <a:t>Откажут – мигом утешался;</a:t>
            </a:r>
          </a:p>
          <a:p>
            <a:pPr>
              <a:buNone/>
            </a:pPr>
            <a:r>
              <a:rPr lang="ru-RU" i="1" dirty="0" smtClean="0"/>
              <a:t>Изменят – рад был отдохнуть.</a:t>
            </a:r>
          </a:p>
          <a:p>
            <a:pPr>
              <a:buNone/>
            </a:pPr>
            <a:r>
              <a:rPr lang="ru-RU" i="1" dirty="0" smtClean="0"/>
              <a:t>Он их искал без упоенья,</a:t>
            </a:r>
          </a:p>
          <a:p>
            <a:pPr>
              <a:buNone/>
            </a:pPr>
            <a:r>
              <a:rPr lang="ru-RU" i="1" dirty="0" smtClean="0"/>
              <a:t>А оставлял без сожаленья,</a:t>
            </a:r>
          </a:p>
          <a:p>
            <a:pPr>
              <a:buNone/>
            </a:pPr>
            <a:r>
              <a:rPr lang="ru-RU" i="1" dirty="0" smtClean="0"/>
              <a:t>Чуть помня их любовь и злость.</a:t>
            </a:r>
          </a:p>
          <a:p>
            <a:pPr algn="r">
              <a:buNone/>
            </a:pPr>
            <a:r>
              <a:rPr lang="ru-RU" dirty="0" smtClean="0"/>
              <a:t>(X, Гл.4)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5. Нелюдимость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071546"/>
            <a:ext cx="4040188" cy="659352"/>
          </a:xfrm>
        </p:spPr>
        <p:txBody>
          <a:bodyPr/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Чайльд-Гарольд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4876" y="1071546"/>
            <a:ext cx="4041775" cy="65484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Евгений Онегин</a:t>
            </a:r>
            <a:endParaRPr lang="ru-RU" sz="2800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57158" y="1714488"/>
            <a:ext cx="4286280" cy="464347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Ни с кем не вел он дружеских бесед.                  </a:t>
            </a:r>
          </a:p>
          <a:p>
            <a:pPr>
              <a:buNone/>
            </a:pPr>
            <a:r>
              <a:rPr lang="ru-RU" i="1" dirty="0" smtClean="0"/>
              <a:t>Когда смятенье душу омрачало,                  </a:t>
            </a:r>
          </a:p>
          <a:p>
            <a:pPr>
              <a:buNone/>
            </a:pPr>
            <a:r>
              <a:rPr lang="ru-RU" i="1" dirty="0" smtClean="0"/>
              <a:t>В часы раздумий, в дни сердечных бед                  </a:t>
            </a:r>
          </a:p>
          <a:p>
            <a:pPr>
              <a:buNone/>
            </a:pPr>
            <a:r>
              <a:rPr lang="ru-RU" i="1" dirty="0" smtClean="0"/>
              <a:t>Презреньем он встречал сочувственный совет. </a:t>
            </a:r>
          </a:p>
          <a:p>
            <a:pPr algn="r">
              <a:buNone/>
            </a:pPr>
            <a:r>
              <a:rPr lang="ru-RU" dirty="0" smtClean="0"/>
              <a:t>(П.1, 8)</a:t>
            </a:r>
          </a:p>
          <a:p>
            <a:pPr>
              <a:buNone/>
            </a:pPr>
            <a:r>
              <a:rPr lang="ru-RU" i="1" dirty="0" smtClean="0"/>
              <a:t>И в гордости безрадостной своей                      </a:t>
            </a:r>
          </a:p>
          <a:p>
            <a:pPr>
              <a:buNone/>
            </a:pPr>
            <a:r>
              <a:rPr lang="ru-RU" i="1" dirty="0" smtClean="0"/>
              <a:t>Он снова ищет путь - подальше от людей.</a:t>
            </a:r>
          </a:p>
          <a:p>
            <a:pPr algn="r">
              <a:buNone/>
            </a:pPr>
            <a:r>
              <a:rPr lang="ru-RU" dirty="0" smtClean="0"/>
              <a:t>(П.3, 12)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785926"/>
            <a:ext cx="4041775" cy="4574394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Сноснее многих был Евгений;</a:t>
            </a:r>
          </a:p>
          <a:p>
            <a:pPr>
              <a:buNone/>
            </a:pPr>
            <a:r>
              <a:rPr lang="ru-RU" i="1" dirty="0" smtClean="0"/>
              <a:t>Хоть он людей конечно знал</a:t>
            </a:r>
          </a:p>
          <a:p>
            <a:pPr>
              <a:buNone/>
            </a:pPr>
            <a:r>
              <a:rPr lang="ru-RU" i="1" dirty="0" smtClean="0"/>
              <a:t>И вообще их презирал…</a:t>
            </a:r>
          </a:p>
          <a:p>
            <a:pPr algn="r">
              <a:buNone/>
            </a:pPr>
            <a:r>
              <a:rPr lang="ru-RU" dirty="0" smtClean="0"/>
              <a:t>(XIV, Гл.2)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C:\Users\1\Pictures\Для проектов\2629685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3571876"/>
            <a:ext cx="1886055" cy="2981905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</TotalTime>
  <Words>1198</Words>
  <Application>Microsoft Office PowerPoint</Application>
  <PresentationFormat>Экран (4:3)</PresentationFormat>
  <Paragraphs>212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Childe Harold  vs  Евгений Онегин</vt:lpstr>
      <vt:lpstr>Слайд 2</vt:lpstr>
      <vt:lpstr>Пушкин и Байрон</vt:lpstr>
      <vt:lpstr>Открытое сравнение</vt:lpstr>
      <vt:lpstr>Сходства 1. Образ жизни - развлечения</vt:lpstr>
      <vt:lpstr>2. Ветреность</vt:lpstr>
      <vt:lpstr>3. Лень, безделье</vt:lpstr>
      <vt:lpstr>4. Разочарование в любви</vt:lpstr>
      <vt:lpstr>5. Нелюдимость</vt:lpstr>
      <vt:lpstr>6. Одиночество</vt:lpstr>
      <vt:lpstr>7. Скука</vt:lpstr>
      <vt:lpstr>8. Пресыщенность, хандра</vt:lpstr>
      <vt:lpstr>Отличия образа Чайльд-Гарольда</vt:lpstr>
      <vt:lpstr>Значение образов</vt:lpstr>
      <vt:lpstr>Выводы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Шаповалова</dc:creator>
  <cp:lastModifiedBy>User</cp:lastModifiedBy>
  <cp:revision>31</cp:revision>
  <dcterms:created xsi:type="dcterms:W3CDTF">2010-04-26T13:38:01Z</dcterms:created>
  <dcterms:modified xsi:type="dcterms:W3CDTF">2010-06-29T12:24:45Z</dcterms:modified>
</cp:coreProperties>
</file>