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4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C54FF-FE60-4039-9910-964621D2A3D2}" type="doc">
      <dgm:prSet loTypeId="urn:microsoft.com/office/officeart/2005/8/layout/cycle2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F85416C-2900-4923-ABEE-9D257EB1F844}">
      <dgm:prSet phldrT="[Текст]" custT="1"/>
      <dgm:spPr/>
      <dgm:t>
        <a:bodyPr/>
        <a:lstStyle/>
        <a:p>
          <a:r>
            <a:rPr lang="ru-RU" sz="2000" u="sng" dirty="0" err="1" smtClean="0"/>
            <a:t>Двоемирие</a:t>
          </a:r>
          <a:endParaRPr lang="ru-RU" sz="2000" u="sng" dirty="0" smtClean="0"/>
        </a:p>
        <a:p>
          <a:r>
            <a:rPr lang="ru-RU" sz="1800" dirty="0" smtClean="0"/>
            <a:t>Мир реальный </a:t>
          </a:r>
          <a:r>
            <a:rPr lang="en-US" sz="1800" dirty="0" smtClean="0"/>
            <a:t>Vs.</a:t>
          </a:r>
          <a:r>
            <a:rPr lang="ru-RU" sz="1800" dirty="0" smtClean="0"/>
            <a:t> </a:t>
          </a:r>
        </a:p>
        <a:p>
          <a:r>
            <a:rPr lang="ru-RU" sz="1800" dirty="0" smtClean="0"/>
            <a:t>Мир Воображаемый, идеальный</a:t>
          </a:r>
          <a:endParaRPr lang="ru-RU" sz="1800" dirty="0"/>
        </a:p>
      </dgm:t>
    </dgm:pt>
    <dgm:pt modelId="{0F8758B3-43E3-485A-8F87-6506C01D4A9C}" type="parTrans" cxnId="{B69DB54F-14CF-4875-A5A8-0747B2E9615F}">
      <dgm:prSet/>
      <dgm:spPr/>
      <dgm:t>
        <a:bodyPr/>
        <a:lstStyle/>
        <a:p>
          <a:endParaRPr lang="ru-RU"/>
        </a:p>
      </dgm:t>
    </dgm:pt>
    <dgm:pt modelId="{D995794B-2CE4-4626-98CA-98359FAFA10F}" type="sibTrans" cxnId="{B69DB54F-14CF-4875-A5A8-0747B2E9615F}">
      <dgm:prSet/>
      <dgm:spPr/>
      <dgm:t>
        <a:bodyPr/>
        <a:lstStyle/>
        <a:p>
          <a:endParaRPr lang="ru-RU" dirty="0"/>
        </a:p>
      </dgm:t>
    </dgm:pt>
    <dgm:pt modelId="{CF6FFAA6-137E-4B21-B9A2-90DC17F40E1A}">
      <dgm:prSet phldrT="[Текст]"/>
      <dgm:spPr/>
      <dgm:t>
        <a:bodyPr/>
        <a:lstStyle/>
        <a:p>
          <a:r>
            <a:rPr lang="ru-RU" u="sng" dirty="0" smtClean="0"/>
            <a:t>Мировая скорбь</a:t>
          </a:r>
        </a:p>
        <a:p>
          <a:r>
            <a:rPr lang="ru-RU" dirty="0" smtClean="0"/>
            <a:t>Недовольство  современным миром</a:t>
          </a:r>
          <a:endParaRPr lang="ru-RU" dirty="0"/>
        </a:p>
      </dgm:t>
    </dgm:pt>
    <dgm:pt modelId="{A759E738-59C6-4745-BDD7-013C8B3BF2EB}" type="parTrans" cxnId="{20D6ECEB-8F7C-45BE-ABAC-7584C82356F0}">
      <dgm:prSet/>
      <dgm:spPr/>
      <dgm:t>
        <a:bodyPr/>
        <a:lstStyle/>
        <a:p>
          <a:endParaRPr lang="ru-RU"/>
        </a:p>
      </dgm:t>
    </dgm:pt>
    <dgm:pt modelId="{A5980B79-9005-4A92-869A-15D75A6CC0D9}" type="sibTrans" cxnId="{20D6ECEB-8F7C-45BE-ABAC-7584C82356F0}">
      <dgm:prSet/>
      <dgm:spPr/>
      <dgm:t>
        <a:bodyPr/>
        <a:lstStyle/>
        <a:p>
          <a:endParaRPr lang="ru-RU" dirty="0"/>
        </a:p>
      </dgm:t>
    </dgm:pt>
    <dgm:pt modelId="{5D65129D-9D0F-4CAA-982E-94DED97AC1C7}">
      <dgm:prSet phldrT="[Текст]" custT="1"/>
      <dgm:spPr/>
      <dgm:t>
        <a:bodyPr/>
        <a:lstStyle/>
        <a:p>
          <a:r>
            <a:rPr lang="ru-RU" sz="2000" u="sng" dirty="0" smtClean="0"/>
            <a:t>Романтический конфликт</a:t>
          </a:r>
        </a:p>
        <a:p>
          <a:r>
            <a:rPr lang="ru-RU" sz="1700" dirty="0" smtClean="0"/>
            <a:t>Идеал </a:t>
          </a:r>
        </a:p>
        <a:p>
          <a:r>
            <a:rPr lang="en-US" sz="1700" dirty="0" smtClean="0"/>
            <a:t>Vs. </a:t>
          </a:r>
          <a:r>
            <a:rPr lang="ru-RU" sz="1700" dirty="0" smtClean="0"/>
            <a:t>Невосприимчивая к нему действительность</a:t>
          </a:r>
          <a:endParaRPr lang="ru-RU" sz="1700" dirty="0"/>
        </a:p>
      </dgm:t>
    </dgm:pt>
    <dgm:pt modelId="{FC54FF1D-1BD6-4B47-B625-ECDB1BB6DE4F}" type="parTrans" cxnId="{E613C942-9F8F-487E-B4BF-1E6B3ADE4504}">
      <dgm:prSet/>
      <dgm:spPr/>
      <dgm:t>
        <a:bodyPr/>
        <a:lstStyle/>
        <a:p>
          <a:endParaRPr lang="ru-RU"/>
        </a:p>
      </dgm:t>
    </dgm:pt>
    <dgm:pt modelId="{E0A86A0C-5966-44EC-A9F2-54EE7276A5C9}" type="sibTrans" cxnId="{E613C942-9F8F-487E-B4BF-1E6B3ADE4504}">
      <dgm:prSet/>
      <dgm:spPr/>
      <dgm:t>
        <a:bodyPr/>
        <a:lstStyle/>
        <a:p>
          <a:endParaRPr lang="ru-RU" dirty="0"/>
        </a:p>
      </dgm:t>
    </dgm:pt>
    <dgm:pt modelId="{6285C214-252B-421B-84D9-9BDB53F54D54}" type="pres">
      <dgm:prSet presAssocID="{D9FC54FF-FE60-4039-9910-964621D2A3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340D97-9B83-471B-B212-99023B402D0A}" type="pres">
      <dgm:prSet presAssocID="{9F85416C-2900-4923-ABEE-9D257EB1F844}" presName="node" presStyleLbl="node1" presStyleIdx="0" presStyleCnt="3" custRadScaleRad="135274" custRadScaleInc="86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0FA1D-3B7F-4A45-9EFE-84D9D370C65B}" type="pres">
      <dgm:prSet presAssocID="{D995794B-2CE4-4626-98CA-98359FAFA10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04271AA-81C3-4E65-919D-D37B4A1A4DE5}" type="pres">
      <dgm:prSet presAssocID="{D995794B-2CE4-4626-98CA-98359FAFA10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4C8590E-FBCE-4850-9185-69D448BA4B30}" type="pres">
      <dgm:prSet presAssocID="{CF6FFAA6-137E-4B21-B9A2-90DC17F40E1A}" presName="node" presStyleLbl="node1" presStyleIdx="1" presStyleCnt="3" custRadScaleRad="80320" custRadScaleInc="8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2A25C-FEEA-49F6-A23F-D3035123A6A6}" type="pres">
      <dgm:prSet presAssocID="{A5980B79-9005-4A92-869A-15D75A6CC0D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DC65B07-3B16-43CE-8963-DA2D3DEF6D7D}" type="pres">
      <dgm:prSet presAssocID="{A5980B79-9005-4A92-869A-15D75A6CC0D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D4ADDB6-62E5-4455-B297-B0920E72A972}" type="pres">
      <dgm:prSet presAssocID="{5D65129D-9D0F-4CAA-982E-94DED97AC1C7}" presName="node" presStyleLbl="node1" presStyleIdx="2" presStyleCnt="3" custRadScaleRad="139441" custRadScaleInc="11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E3C7-0ADE-4953-8619-DB5DDDD3BD5D}" type="pres">
      <dgm:prSet presAssocID="{E0A86A0C-5966-44EC-A9F2-54EE7276A5C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52E738B-BB8B-4C6A-8F18-7A9E83AE158F}" type="pres">
      <dgm:prSet presAssocID="{E0A86A0C-5966-44EC-A9F2-54EE7276A5C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375F92B-718C-4D3B-82FF-72543E2655D8}" type="presOf" srcId="{D995794B-2CE4-4626-98CA-98359FAFA10F}" destId="{E620FA1D-3B7F-4A45-9EFE-84D9D370C65B}" srcOrd="0" destOrd="0" presId="urn:microsoft.com/office/officeart/2005/8/layout/cycle2"/>
    <dgm:cxn modelId="{A1687275-C5E8-49AB-A349-D4ACA6AE4E11}" type="presOf" srcId="{5D65129D-9D0F-4CAA-982E-94DED97AC1C7}" destId="{CD4ADDB6-62E5-4455-B297-B0920E72A972}" srcOrd="0" destOrd="0" presId="urn:microsoft.com/office/officeart/2005/8/layout/cycle2"/>
    <dgm:cxn modelId="{B69DB54F-14CF-4875-A5A8-0747B2E9615F}" srcId="{D9FC54FF-FE60-4039-9910-964621D2A3D2}" destId="{9F85416C-2900-4923-ABEE-9D257EB1F844}" srcOrd="0" destOrd="0" parTransId="{0F8758B3-43E3-485A-8F87-6506C01D4A9C}" sibTransId="{D995794B-2CE4-4626-98CA-98359FAFA10F}"/>
    <dgm:cxn modelId="{2AE294A5-6FEF-444E-BBCF-71B59E1A8DDE}" type="presOf" srcId="{9F85416C-2900-4923-ABEE-9D257EB1F844}" destId="{3C340D97-9B83-471B-B212-99023B402D0A}" srcOrd="0" destOrd="0" presId="urn:microsoft.com/office/officeart/2005/8/layout/cycle2"/>
    <dgm:cxn modelId="{E613C942-9F8F-487E-B4BF-1E6B3ADE4504}" srcId="{D9FC54FF-FE60-4039-9910-964621D2A3D2}" destId="{5D65129D-9D0F-4CAA-982E-94DED97AC1C7}" srcOrd="2" destOrd="0" parTransId="{FC54FF1D-1BD6-4B47-B625-ECDB1BB6DE4F}" sibTransId="{E0A86A0C-5966-44EC-A9F2-54EE7276A5C9}"/>
    <dgm:cxn modelId="{CFCD46FD-2484-43E6-9A2C-939B919D7CF2}" type="presOf" srcId="{D995794B-2CE4-4626-98CA-98359FAFA10F}" destId="{004271AA-81C3-4E65-919D-D37B4A1A4DE5}" srcOrd="1" destOrd="0" presId="urn:microsoft.com/office/officeart/2005/8/layout/cycle2"/>
    <dgm:cxn modelId="{14C3DD84-C703-4AA0-B15E-F2AD7EE42C4B}" type="presOf" srcId="{E0A86A0C-5966-44EC-A9F2-54EE7276A5C9}" destId="{6B63E3C7-0ADE-4953-8619-DB5DDDD3BD5D}" srcOrd="0" destOrd="0" presId="urn:microsoft.com/office/officeart/2005/8/layout/cycle2"/>
    <dgm:cxn modelId="{73236AB9-5F23-410B-9D4E-0659AB1A92B2}" type="presOf" srcId="{A5980B79-9005-4A92-869A-15D75A6CC0D9}" destId="{0DC65B07-3B16-43CE-8963-DA2D3DEF6D7D}" srcOrd="1" destOrd="0" presId="urn:microsoft.com/office/officeart/2005/8/layout/cycle2"/>
    <dgm:cxn modelId="{20D6ECEB-8F7C-45BE-ABAC-7584C82356F0}" srcId="{D9FC54FF-FE60-4039-9910-964621D2A3D2}" destId="{CF6FFAA6-137E-4B21-B9A2-90DC17F40E1A}" srcOrd="1" destOrd="0" parTransId="{A759E738-59C6-4745-BDD7-013C8B3BF2EB}" sibTransId="{A5980B79-9005-4A92-869A-15D75A6CC0D9}"/>
    <dgm:cxn modelId="{F23E7C42-9419-4FE4-9383-698AE97824ED}" type="presOf" srcId="{E0A86A0C-5966-44EC-A9F2-54EE7276A5C9}" destId="{F52E738B-BB8B-4C6A-8F18-7A9E83AE158F}" srcOrd="1" destOrd="0" presId="urn:microsoft.com/office/officeart/2005/8/layout/cycle2"/>
    <dgm:cxn modelId="{97743DD5-54A5-4A27-90E0-52A20248C7AD}" type="presOf" srcId="{CF6FFAA6-137E-4B21-B9A2-90DC17F40E1A}" destId="{E4C8590E-FBCE-4850-9185-69D448BA4B30}" srcOrd="0" destOrd="0" presId="urn:microsoft.com/office/officeart/2005/8/layout/cycle2"/>
    <dgm:cxn modelId="{7AF314A7-721D-44B7-8D11-80CE9E51DA6B}" type="presOf" srcId="{D9FC54FF-FE60-4039-9910-964621D2A3D2}" destId="{6285C214-252B-421B-84D9-9BDB53F54D54}" srcOrd="0" destOrd="0" presId="urn:microsoft.com/office/officeart/2005/8/layout/cycle2"/>
    <dgm:cxn modelId="{4B112CB9-38D5-41D8-AB83-88E86657B2D7}" type="presOf" srcId="{A5980B79-9005-4A92-869A-15D75A6CC0D9}" destId="{55D2A25C-FEEA-49F6-A23F-D3035123A6A6}" srcOrd="0" destOrd="0" presId="urn:microsoft.com/office/officeart/2005/8/layout/cycle2"/>
    <dgm:cxn modelId="{63D04CD8-D3BB-4B1D-B05F-4E8FD14F2603}" type="presParOf" srcId="{6285C214-252B-421B-84D9-9BDB53F54D54}" destId="{3C340D97-9B83-471B-B212-99023B402D0A}" srcOrd="0" destOrd="0" presId="urn:microsoft.com/office/officeart/2005/8/layout/cycle2"/>
    <dgm:cxn modelId="{1B6FB0DD-3EDF-42AB-A7E9-ABFDFD4396A3}" type="presParOf" srcId="{6285C214-252B-421B-84D9-9BDB53F54D54}" destId="{E620FA1D-3B7F-4A45-9EFE-84D9D370C65B}" srcOrd="1" destOrd="0" presId="urn:microsoft.com/office/officeart/2005/8/layout/cycle2"/>
    <dgm:cxn modelId="{22619EEE-8FA0-46D1-AEBB-CEFE8F07B439}" type="presParOf" srcId="{E620FA1D-3B7F-4A45-9EFE-84D9D370C65B}" destId="{004271AA-81C3-4E65-919D-D37B4A1A4DE5}" srcOrd="0" destOrd="0" presId="urn:microsoft.com/office/officeart/2005/8/layout/cycle2"/>
    <dgm:cxn modelId="{D30F9A0E-CA01-485E-82EB-AE0C2268240C}" type="presParOf" srcId="{6285C214-252B-421B-84D9-9BDB53F54D54}" destId="{E4C8590E-FBCE-4850-9185-69D448BA4B30}" srcOrd="2" destOrd="0" presId="urn:microsoft.com/office/officeart/2005/8/layout/cycle2"/>
    <dgm:cxn modelId="{4C9A3CA3-8DCA-4E55-ACDB-5B6795EAF979}" type="presParOf" srcId="{6285C214-252B-421B-84D9-9BDB53F54D54}" destId="{55D2A25C-FEEA-49F6-A23F-D3035123A6A6}" srcOrd="3" destOrd="0" presId="urn:microsoft.com/office/officeart/2005/8/layout/cycle2"/>
    <dgm:cxn modelId="{D5DCE688-649F-4D33-99D8-CF3B35E18616}" type="presParOf" srcId="{55D2A25C-FEEA-49F6-A23F-D3035123A6A6}" destId="{0DC65B07-3B16-43CE-8963-DA2D3DEF6D7D}" srcOrd="0" destOrd="0" presId="urn:microsoft.com/office/officeart/2005/8/layout/cycle2"/>
    <dgm:cxn modelId="{DBA15CD9-2929-4E6E-87B9-C6D3A6A8EEC9}" type="presParOf" srcId="{6285C214-252B-421B-84D9-9BDB53F54D54}" destId="{CD4ADDB6-62E5-4455-B297-B0920E72A972}" srcOrd="4" destOrd="0" presId="urn:microsoft.com/office/officeart/2005/8/layout/cycle2"/>
    <dgm:cxn modelId="{CED05FD7-FDE0-43B1-947D-9E9224D16574}" type="presParOf" srcId="{6285C214-252B-421B-84D9-9BDB53F54D54}" destId="{6B63E3C7-0ADE-4953-8619-DB5DDDD3BD5D}" srcOrd="5" destOrd="0" presId="urn:microsoft.com/office/officeart/2005/8/layout/cycle2"/>
    <dgm:cxn modelId="{E0329615-CED2-4ED5-BFC3-64B62DC387B6}" type="presParOf" srcId="{6B63E3C7-0ADE-4953-8619-DB5DDDD3BD5D}" destId="{F52E738B-BB8B-4C6A-8F18-7A9E83AE15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1758057"/>
          </a:xfrm>
          <a:noFill/>
        </p:spPr>
        <p:txBody>
          <a:bodyPr>
            <a:noAutofit/>
          </a:bodyPr>
          <a:lstStyle/>
          <a:p>
            <a:r>
              <a:rPr lang="ru-RU" sz="6600" dirty="0">
                <a:latin typeface="Gabriola" pitchFamily="82" charset="0"/>
              </a:rPr>
              <a:t>Романтизм </a:t>
            </a:r>
            <a:r>
              <a:rPr lang="ru-RU" sz="6600" dirty="0" smtClean="0">
                <a:latin typeface="Gabriola" pitchFamily="82" charset="0"/>
              </a:rPr>
              <a:t/>
            </a:r>
            <a:br>
              <a:rPr lang="ru-RU" sz="6600" dirty="0" smtClean="0">
                <a:latin typeface="Gabriola" pitchFamily="82" charset="0"/>
              </a:rPr>
            </a:br>
            <a:r>
              <a:rPr lang="ru-RU" sz="6600" dirty="0" smtClean="0">
                <a:latin typeface="Gabriola" pitchFamily="82" charset="0"/>
              </a:rPr>
              <a:t>Уильяма Блейка</a:t>
            </a:r>
            <a:endParaRPr lang="ru-RU" sz="6600" dirty="0">
              <a:latin typeface="Gabriola" pitchFamily="82" charset="0"/>
            </a:endParaRPr>
          </a:p>
        </p:txBody>
      </p:sp>
      <p:pic>
        <p:nvPicPr>
          <p:cNvPr id="2050" name="Picture 2" descr="C:\Users\USER\Desktop\Book-17-www.mehrad-co.com(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Инструментом </a:t>
            </a:r>
            <a:r>
              <a:rPr lang="ru-RU" dirty="0" smtClean="0">
                <a:latin typeface="Gabriola" pitchFamily="82" charset="0"/>
              </a:rPr>
              <a:t>воплощения </a:t>
            </a:r>
            <a:r>
              <a:rPr lang="ru-RU" b="1" dirty="0" smtClean="0">
                <a:latin typeface="Gabriola" pitchFamily="82" charset="0"/>
              </a:rPr>
              <a:t>мировой скорби</a:t>
            </a:r>
            <a:r>
              <a:rPr lang="ru-RU" dirty="0" smtClean="0">
                <a:latin typeface="Gabriola" pitchFamily="82" charset="0"/>
              </a:rPr>
              <a:t> является описание идеальной жизни, мира полного света. Агнец (ягненок) - символ чистоты и кротости.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11033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USER\Desktop\2460094-grass-vector-illustration-horizontal-black-silhouette-Stock-Vecto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7286208" cy="28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abriola" pitchFamily="82" charset="0"/>
              </a:rPr>
              <a:t>Уильям Блейк</a:t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«Песня дикого цветка»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9597752" cy="4925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Меж листьев зеленых</a:t>
            </a: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Ранней весной</a:t>
            </a: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Пел свою песню</a:t>
            </a: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Цветик лесной:</a:t>
            </a:r>
          </a:p>
          <a:p>
            <a:pPr marL="0" indent="0" algn="ctr">
              <a:buNone/>
            </a:pPr>
            <a:endParaRPr lang="ru-RU" sz="2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- Как сладко я спал</a:t>
            </a: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В темноте, в тишине,</a:t>
            </a: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О смутных тревогах</a:t>
            </a: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Шептал в полусне.</a:t>
            </a:r>
          </a:p>
          <a:p>
            <a:pPr marL="0" indent="0" algn="ctr">
              <a:buNone/>
            </a:pPr>
            <a:endParaRPr lang="ru-RU" sz="2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Раскрылся я, светел,</a:t>
            </a: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Пред самою зорькой,</a:t>
            </a: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Но свет меня встретил</a:t>
            </a:r>
          </a:p>
          <a:p>
            <a:pPr marL="0" indent="0" algn="ctr">
              <a:buNone/>
            </a:pPr>
            <a:r>
              <a:rPr lang="ru-RU" sz="2000" dirty="0">
                <a:latin typeface="Gabriola" pitchFamily="82" charset="0"/>
              </a:rPr>
              <a:t>Обидою горькой.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pic>
        <p:nvPicPr>
          <p:cNvPr id="11266" name="Picture 2" descr="C:\Users\USER\Desktop\DIY-font-b-diamond-b-font-painting-new-needle-art-font-b-cross-b-font-st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3954"/>
            <a:ext cx="381909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928" y="225462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Инструментом воплощения </a:t>
            </a:r>
            <a:r>
              <a:rPr lang="ru-RU" b="1" dirty="0" smtClean="0">
                <a:latin typeface="Gabriola" pitchFamily="82" charset="0"/>
              </a:rPr>
              <a:t>романтического конфликта является </a:t>
            </a:r>
            <a:r>
              <a:rPr lang="ru-RU" dirty="0" smtClean="0">
                <a:latin typeface="Gabriola" pitchFamily="82" charset="0"/>
              </a:rPr>
              <a:t> противопоставление тьмы и света, как борьба, грез и реального мира.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2" y="2348880"/>
            <a:ext cx="11033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3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abriola" pitchFamily="82" charset="0"/>
              </a:rPr>
              <a:t>Выводы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Gabriola" pitchFamily="82" charset="0"/>
              </a:rPr>
              <a:t>На примере стихотворений У. Блейка </a:t>
            </a:r>
            <a:r>
              <a:rPr lang="ru-RU" dirty="0">
                <a:latin typeface="Gabriola" pitchFamily="82" charset="0"/>
              </a:rPr>
              <a:t>можно проследить </a:t>
            </a:r>
            <a:r>
              <a:rPr lang="ru-RU" dirty="0" smtClean="0">
                <a:latin typeface="Gabriola" pitchFamily="82" charset="0"/>
              </a:rPr>
              <a:t>отвержение автором враждебной социальной действительности</a:t>
            </a:r>
          </a:p>
          <a:p>
            <a:r>
              <a:rPr lang="ru-RU" u="sng" dirty="0">
                <a:latin typeface="Gabriola" pitchFamily="82" charset="0"/>
              </a:rPr>
              <a:t>Символами</a:t>
            </a:r>
            <a:r>
              <a:rPr lang="ru-RU" dirty="0">
                <a:latin typeface="Gabriola" pitchFamily="82" charset="0"/>
              </a:rPr>
              <a:t> выражения </a:t>
            </a:r>
            <a:r>
              <a:rPr lang="ru-RU" dirty="0" err="1" smtClean="0">
                <a:latin typeface="Gabriola" pitchFamily="82" charset="0"/>
              </a:rPr>
              <a:t>двоемирия</a:t>
            </a:r>
            <a:r>
              <a:rPr lang="ru-RU" dirty="0" smtClean="0">
                <a:latin typeface="Gabriola" pitchFamily="82" charset="0"/>
              </a:rPr>
              <a:t>, романтического конфликта </a:t>
            </a:r>
            <a:r>
              <a:rPr lang="ru-RU" dirty="0">
                <a:latin typeface="Gabriola" pitchFamily="82" charset="0"/>
              </a:rPr>
              <a:t>и </a:t>
            </a:r>
            <a:r>
              <a:rPr lang="ru-RU" dirty="0" smtClean="0">
                <a:latin typeface="Gabriola" pitchFamily="82" charset="0"/>
              </a:rPr>
              <a:t>мировой скорби являются</a:t>
            </a:r>
          </a:p>
          <a:p>
            <a:pPr marL="0" indent="0">
              <a:buNone/>
            </a:pPr>
            <a:r>
              <a:rPr lang="ru-RU" dirty="0" smtClean="0">
                <a:latin typeface="Gabriola" pitchFamily="82" charset="0"/>
              </a:rPr>
              <a:t>- мистика сновидений, </a:t>
            </a:r>
          </a:p>
          <a:p>
            <a:pPr>
              <a:buFontTx/>
              <a:buChar char="-"/>
            </a:pPr>
            <a:r>
              <a:rPr lang="ru-RU" dirty="0" smtClean="0">
                <a:latin typeface="Gabriola" pitchFamily="82" charset="0"/>
              </a:rPr>
              <a:t>свет во тьме, </a:t>
            </a:r>
          </a:p>
          <a:p>
            <a:pPr>
              <a:buFontTx/>
              <a:buChar char="-"/>
            </a:pPr>
            <a:r>
              <a:rPr lang="ru-RU" dirty="0" smtClean="0">
                <a:latin typeface="Gabriola" pitchFamily="82" charset="0"/>
              </a:rPr>
              <a:t>зеленая </a:t>
            </a:r>
            <a:r>
              <a:rPr lang="ru-RU" smtClean="0">
                <a:latin typeface="Gabriola" pitchFamily="82" charset="0"/>
              </a:rPr>
              <a:t>трава - символ новой жизни, </a:t>
            </a:r>
            <a:endParaRPr lang="ru-RU" dirty="0" smtClean="0">
              <a:latin typeface="Gabriola" pitchFamily="82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Gabriola" pitchFamily="82" charset="0"/>
              </a:rPr>
              <a:t>агнец - символ  невинности и др.</a:t>
            </a:r>
          </a:p>
        </p:txBody>
      </p:sp>
    </p:spTree>
    <p:extLst>
      <p:ext uri="{BB962C8B-B14F-4D97-AF65-F5344CB8AC3E}">
        <p14:creationId xmlns:p14="http://schemas.microsoft.com/office/powerpoint/2010/main" val="18196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61101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Адамова Наталья </a:t>
            </a:r>
          </a:p>
          <a:p>
            <a:pPr marL="0" indent="0" algn="ctr">
              <a:buNone/>
            </a:pPr>
            <a:r>
              <a:rPr lang="ru-RU" dirty="0" smtClean="0"/>
              <a:t>201 «а»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mtClean="0"/>
              <a:t>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quill-p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896890" cy="342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Gabriola" pitchFamily="82" charset="0"/>
              </a:rPr>
              <a:t>Цель работы: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2787690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Раскрыть сущность романтического конфликта, </a:t>
            </a:r>
            <a:r>
              <a:rPr lang="ru-RU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двоемирия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 и мировой скорби в стихотворениях и гравюрах Уильяма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Б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лейка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briola" pitchFamily="82" charset="0"/>
              </a:rPr>
              <a:t>William Blake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3075" name="Picture 3" descr="C:\Users\USER\Downloads\William_Blake_by_Thomas_Phillip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420894" cy="44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064" y="1700808"/>
            <a:ext cx="4752528" cy="397031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Gabriola" pitchFamily="82" charset="0"/>
              </a:rPr>
              <a:t>(28 </a:t>
            </a:r>
            <a:r>
              <a:rPr lang="ru-RU" sz="2800" dirty="0">
                <a:latin typeface="Gabriola" pitchFamily="82" charset="0"/>
              </a:rPr>
              <a:t>ноября 1757, Лондон — 12 августа 1827, Лондон</a:t>
            </a:r>
            <a:r>
              <a:rPr lang="ru-RU" sz="2800" dirty="0" smtClean="0">
                <a:latin typeface="Gabriola" pitchFamily="82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Gabriola" pitchFamily="82" charset="0"/>
              </a:rPr>
              <a:t> Английский </a:t>
            </a:r>
            <a:r>
              <a:rPr lang="ru-RU" sz="2800" dirty="0">
                <a:latin typeface="Gabriola" pitchFamily="82" charset="0"/>
              </a:rPr>
              <a:t>поэт, художник и гравер. </a:t>
            </a:r>
            <a:r>
              <a:rPr lang="ru-RU" sz="2800" dirty="0" smtClean="0">
                <a:latin typeface="Gabriola" pitchFamily="82" charset="0"/>
              </a:rPr>
              <a:t>Почти </a:t>
            </a:r>
            <a:r>
              <a:rPr lang="ru-RU" sz="2800" dirty="0">
                <a:latin typeface="Gabriola" pitchFamily="82" charset="0"/>
              </a:rPr>
              <a:t>непризнанный при жизни, Блейк в настоящее время считается важной фигурой в истории поэзии и изобразительного искусства </a:t>
            </a:r>
            <a:r>
              <a:rPr lang="ru-RU" sz="2800" i="1" dirty="0">
                <a:latin typeface="Gabriola" pitchFamily="82" charset="0"/>
              </a:rPr>
              <a:t>романтической </a:t>
            </a:r>
            <a:r>
              <a:rPr lang="ru-RU" sz="2800" dirty="0">
                <a:latin typeface="Gabriola" pitchFamily="82" charset="0"/>
              </a:rPr>
              <a:t>эпохи.</a:t>
            </a:r>
          </a:p>
        </p:txBody>
      </p:sp>
    </p:spTree>
    <p:extLst>
      <p:ext uri="{BB962C8B-B14F-4D97-AF65-F5344CB8AC3E}">
        <p14:creationId xmlns:p14="http://schemas.microsoft.com/office/powerpoint/2010/main" val="1184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102706"/>
              </p:ext>
            </p:extLst>
          </p:nvPr>
        </p:nvGraphicFramePr>
        <p:xfrm>
          <a:off x="323528" y="476672"/>
          <a:ext cx="837361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USER\Desktop\bley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43" y="2564904"/>
            <a:ext cx="1285714" cy="1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abriola" pitchFamily="82" charset="0"/>
              </a:rPr>
              <a:t>Уильям Блейк</a:t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«Маленький трубочист»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0" y="1340768"/>
            <a:ext cx="3816424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Был я крошкой, когда умерла моя мать.</a:t>
            </a: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И отец меня продал, едва лепетать</a:t>
            </a: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Стал мой детский язык. Я невзгоды терплю,</a:t>
            </a: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Ваши трубы я чищу, и в саже я сплю.</a:t>
            </a:r>
          </a:p>
          <a:p>
            <a:pPr marL="0" indent="0" algn="ctr">
              <a:buNone/>
            </a:pPr>
            <a:endParaRPr lang="ru-RU" sz="18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Стригли давеча кудри у нас новичку,</a:t>
            </a: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Белокурую живо обстригли башку.</a:t>
            </a: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Я сказал ему: - Полно! Не трать своих слез.</a:t>
            </a: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Сажа, братец, не любит курчавых волос!</a:t>
            </a:r>
          </a:p>
          <a:p>
            <a:pPr marL="0" indent="0" algn="ctr">
              <a:buNone/>
            </a:pPr>
            <a:endParaRPr lang="ru-RU" sz="18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Том забылся, утих и, уйдя на покой,</a:t>
            </a: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В ту же самую ночь сон увидел такой:</a:t>
            </a: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Будто мы, трубочисты - Дик, Чарли и Джим, -</a:t>
            </a:r>
          </a:p>
          <a:p>
            <a:pPr marL="0" indent="0" algn="ctr">
              <a:buNone/>
            </a:pPr>
            <a:r>
              <a:rPr lang="ru-RU" sz="1800" dirty="0">
                <a:latin typeface="Gabriola" pitchFamily="82" charset="0"/>
              </a:rPr>
              <a:t>В черных гробиках тесных, свернувшись, лежим.</a:t>
            </a:r>
          </a:p>
          <a:p>
            <a:pPr marL="0" indent="0">
              <a:buNone/>
            </a:pPr>
            <a:endParaRPr lang="ru-RU" sz="18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8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8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800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0296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Gabriola" pitchFamily="82" charset="0"/>
              </a:rPr>
              <a:t>Но явился к нам ангел, - рассказывал Том, -</a:t>
            </a:r>
          </a:p>
          <a:p>
            <a:pPr algn="ctr"/>
            <a:r>
              <a:rPr lang="ru-RU" dirty="0">
                <a:latin typeface="Gabriola" pitchFamily="82" charset="0"/>
              </a:rPr>
              <a:t>Наши гробики отпер блестящим ключом,</a:t>
            </a:r>
          </a:p>
          <a:p>
            <a:pPr algn="ctr"/>
            <a:r>
              <a:rPr lang="ru-RU" dirty="0">
                <a:latin typeface="Gabriola" pitchFamily="82" charset="0"/>
              </a:rPr>
              <a:t>И стремглав по лугам мы помчались к реке,</a:t>
            </a:r>
          </a:p>
          <a:p>
            <a:pPr algn="ctr"/>
            <a:r>
              <a:rPr lang="ru-RU" dirty="0">
                <a:latin typeface="Gabriola" pitchFamily="82" charset="0"/>
              </a:rPr>
              <a:t>Смыли сажу и грелись в горячем песке.</a:t>
            </a:r>
          </a:p>
          <a:p>
            <a:pPr algn="ctr"/>
            <a:endParaRPr lang="ru-RU" dirty="0">
              <a:latin typeface="Gabriola" pitchFamily="82" charset="0"/>
            </a:endParaRPr>
          </a:p>
          <a:p>
            <a:pPr algn="ctr"/>
            <a:r>
              <a:rPr lang="ru-RU" dirty="0">
                <a:latin typeface="Gabriola" pitchFamily="82" charset="0"/>
              </a:rPr>
              <a:t>Нагишом, налегке, без тяжелых мешков,</a:t>
            </a:r>
          </a:p>
          <a:p>
            <a:pPr algn="ctr"/>
            <a:r>
              <a:rPr lang="ru-RU" dirty="0">
                <a:latin typeface="Gabriola" pitchFamily="82" charset="0"/>
              </a:rPr>
              <a:t>Мы взобрались, смеясь, на гряду облаков.</a:t>
            </a:r>
          </a:p>
          <a:p>
            <a:pPr algn="ctr"/>
            <a:r>
              <a:rPr lang="ru-RU" dirty="0">
                <a:latin typeface="Gabriola" pitchFamily="82" charset="0"/>
              </a:rPr>
              <a:t>И смеющийся ангел сказал ему: "Том,</a:t>
            </a:r>
          </a:p>
          <a:p>
            <a:pPr algn="ctr"/>
            <a:r>
              <a:rPr lang="ru-RU" dirty="0">
                <a:latin typeface="Gabriola" pitchFamily="82" charset="0"/>
              </a:rPr>
              <a:t>Будь хорошим - и бог тебе будет отцом!"</a:t>
            </a:r>
          </a:p>
          <a:p>
            <a:pPr algn="ctr"/>
            <a:endParaRPr lang="ru-RU" dirty="0">
              <a:latin typeface="Gabriola" pitchFamily="82" charset="0"/>
            </a:endParaRPr>
          </a:p>
          <a:p>
            <a:pPr algn="ctr"/>
            <a:r>
              <a:rPr lang="ru-RU" dirty="0">
                <a:latin typeface="Gabriola" pitchFamily="82" charset="0"/>
              </a:rPr>
              <a:t>В это утро мы шли на работу впотьмах,</a:t>
            </a:r>
          </a:p>
          <a:p>
            <a:pPr algn="ctr"/>
            <a:r>
              <a:rPr lang="ru-RU" dirty="0">
                <a:latin typeface="Gabriola" pitchFamily="82" charset="0"/>
              </a:rPr>
              <a:t>Каждый с черным мешком и метлою в руках.</a:t>
            </a:r>
          </a:p>
          <a:p>
            <a:pPr algn="ctr"/>
            <a:r>
              <a:rPr lang="ru-RU" dirty="0">
                <a:latin typeface="Gabriola" pitchFamily="82" charset="0"/>
              </a:rPr>
              <a:t>Утро было холодным, но Том не продрог.</a:t>
            </a:r>
          </a:p>
          <a:p>
            <a:pPr algn="ctr"/>
            <a:r>
              <a:rPr lang="ru-RU" dirty="0">
                <a:latin typeface="Gabriola" pitchFamily="82" charset="0"/>
              </a:rPr>
              <a:t>Тот, кто честен и прям, не боится тревог.</a:t>
            </a:r>
          </a:p>
          <a:p>
            <a:pPr algn="ctr"/>
            <a:endParaRPr lang="ru-RU" dirty="0">
              <a:latin typeface="Gabriola" pitchFamily="82" charset="0"/>
            </a:endParaRPr>
          </a:p>
          <a:p>
            <a:endParaRPr lang="ru-RU" dirty="0">
              <a:latin typeface="Gabriola" pitchFamily="82" charset="0"/>
            </a:endParaRPr>
          </a:p>
        </p:txBody>
      </p:sp>
      <p:pic>
        <p:nvPicPr>
          <p:cNvPr id="4098" name="Picture 2" descr="C:\Users\USER\Desktop\ad93ddaf-1cae-412a-a03c-a69c374a3fad_chimneyswe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28312"/>
            <a:ext cx="1936075" cy="26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330" y="846022"/>
            <a:ext cx="7931224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abriola" pitchFamily="82" charset="0"/>
              </a:rPr>
              <a:t>Инструментом </a:t>
            </a:r>
            <a:r>
              <a:rPr lang="ru-RU" dirty="0">
                <a:latin typeface="Gabriola" pitchFamily="82" charset="0"/>
              </a:rPr>
              <a:t>воплощения романтического </a:t>
            </a:r>
            <a:r>
              <a:rPr lang="ru-RU" b="1" dirty="0" err="1">
                <a:latin typeface="Gabriola" pitchFamily="82" charset="0"/>
              </a:rPr>
              <a:t>двоемирия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в </a:t>
            </a:r>
            <a:r>
              <a:rPr lang="en-US" dirty="0">
                <a:latin typeface="Gabriola" pitchFamily="82" charset="0"/>
              </a:rPr>
              <a:t>The Chimney </a:t>
            </a:r>
            <a:r>
              <a:rPr lang="en-US" dirty="0" smtClean="0">
                <a:latin typeface="Gabriola" pitchFamily="82" charset="0"/>
              </a:rPr>
              <a:t>Sweeper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становится </a:t>
            </a:r>
            <a:r>
              <a:rPr lang="ru-RU" dirty="0" smtClean="0">
                <a:latin typeface="Gabriola" pitchFamily="82" charset="0"/>
              </a:rPr>
              <a:t>мистика сновидений</a:t>
            </a:r>
            <a:r>
              <a:rPr lang="ru-RU" dirty="0">
                <a:latin typeface="Gabriola" pitchFamily="82" charset="0"/>
              </a:rPr>
              <a:t>.</a:t>
            </a:r>
          </a:p>
        </p:txBody>
      </p:sp>
      <p:pic>
        <p:nvPicPr>
          <p:cNvPr id="5122" name="Picture 2" descr="C:\Users\USER\Desktop\certainty-clipart-exclamation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0" y="908720"/>
            <a:ext cx="1102683" cy="9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dream-cloud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6217617" cy="37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3" y="3789040"/>
            <a:ext cx="376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 smtClean="0">
                <a:latin typeface="Bradley Hand ITC" pitchFamily="66" charset="0"/>
              </a:rPr>
              <a:t>The better world…</a:t>
            </a:r>
            <a:endParaRPr lang="ru-RU" sz="2400" b="1" i="1" spc="300" dirty="0"/>
          </a:p>
        </p:txBody>
      </p:sp>
    </p:spTree>
    <p:extLst>
      <p:ext uri="{BB962C8B-B14F-4D97-AF65-F5344CB8AC3E}">
        <p14:creationId xmlns:p14="http://schemas.microsoft.com/office/powerpoint/2010/main" val="3510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11899" y="244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abriola" pitchFamily="82" charset="0"/>
              </a:rPr>
              <a:t>Уильям Блейк</a:t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«Заблудившийся мальчик»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402832" cy="492514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800" dirty="0">
                <a:latin typeface="Gabriola" pitchFamily="82" charset="0"/>
              </a:rPr>
              <a:t>"Где ты, отец мой? Тебя я не вижу,</a:t>
            </a:r>
          </a:p>
          <a:p>
            <a:pPr marL="0" indent="0" algn="ctr">
              <a:buNone/>
            </a:pPr>
            <a:r>
              <a:rPr lang="ru-RU" sz="3800" dirty="0">
                <a:latin typeface="Gabriola" pitchFamily="82" charset="0"/>
              </a:rPr>
              <a:t>Трудно быстрей мне идти.</a:t>
            </a:r>
          </a:p>
          <a:p>
            <a:pPr marL="0" indent="0" algn="ctr">
              <a:buNone/>
            </a:pPr>
            <a:r>
              <a:rPr lang="ru-RU" sz="3800" dirty="0">
                <a:latin typeface="Gabriola" pitchFamily="82" charset="0"/>
              </a:rPr>
              <a:t>Да говори же со мной, говори же,</a:t>
            </a:r>
          </a:p>
          <a:p>
            <a:pPr marL="0" indent="0" algn="ctr">
              <a:buNone/>
            </a:pPr>
            <a:r>
              <a:rPr lang="ru-RU" sz="3800" dirty="0">
                <a:latin typeface="Gabriola" pitchFamily="82" charset="0"/>
              </a:rPr>
              <a:t>Или собьюсь я с пути!"</a:t>
            </a:r>
          </a:p>
          <a:p>
            <a:pPr marL="0" indent="0" algn="ctr">
              <a:buNone/>
            </a:pPr>
            <a:endParaRPr lang="ru-RU" sz="38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3800" dirty="0">
                <a:latin typeface="Gabriola" pitchFamily="82" charset="0"/>
              </a:rPr>
              <a:t>Долго он звал, но отец был далеко.</a:t>
            </a:r>
          </a:p>
          <a:p>
            <a:pPr marL="0" indent="0" algn="ctr">
              <a:buNone/>
            </a:pPr>
            <a:r>
              <a:rPr lang="ru-RU" sz="3800" dirty="0">
                <a:latin typeface="Gabriola" pitchFamily="82" charset="0"/>
              </a:rPr>
              <a:t>Сумрак был страшен и пуст.</a:t>
            </a:r>
          </a:p>
          <a:p>
            <a:pPr marL="0" indent="0" algn="ctr">
              <a:buNone/>
            </a:pPr>
            <a:r>
              <a:rPr lang="ru-RU" sz="3800" dirty="0">
                <a:latin typeface="Gabriola" pitchFamily="82" charset="0"/>
              </a:rPr>
              <a:t>Ноги тонули в тине глубокой,</a:t>
            </a:r>
          </a:p>
          <a:p>
            <a:pPr marL="0" indent="0" algn="ctr">
              <a:buNone/>
            </a:pPr>
            <a:r>
              <a:rPr lang="ru-RU" sz="3800" dirty="0">
                <a:latin typeface="Gabriola" pitchFamily="82" charset="0"/>
              </a:rPr>
              <a:t>Пар вылетал из уст.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170" name="Picture 2" descr="C:\Users\USER\Desktop\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93595" cy="60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063" y="1333624"/>
            <a:ext cx="8229600" cy="161277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abriola" pitchFamily="82" charset="0"/>
              </a:rPr>
              <a:t>Инструментом воплощения романтического </a:t>
            </a:r>
            <a:r>
              <a:rPr lang="ru-RU" b="1" dirty="0" err="1">
                <a:latin typeface="Gabriola" pitchFamily="82" charset="0"/>
              </a:rPr>
              <a:t>двоемирия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становится свет в темном болоте, обретение Бога.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1033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Desktop\7936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301956" cy="53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abriola" pitchFamily="82" charset="0"/>
              </a:rPr>
              <a:t>Уильям Блейк</a:t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«Пастух»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204864"/>
            <a:ext cx="7355160" cy="37730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Gabriola" pitchFamily="82" charset="0"/>
              </a:rPr>
              <a:t>Как завиден удел твой, пастух.</a:t>
            </a:r>
          </a:p>
          <a:p>
            <a:pPr marL="0" indent="0" algn="ctr">
              <a:buNone/>
            </a:pPr>
            <a:r>
              <a:rPr lang="ru-RU" dirty="0">
                <a:latin typeface="Gabriola" pitchFamily="82" charset="0"/>
              </a:rPr>
              <a:t>Ты встаешь, когда солнце встает,</a:t>
            </a:r>
          </a:p>
          <a:p>
            <a:pPr marL="0" indent="0" algn="ctr">
              <a:buNone/>
            </a:pPr>
            <a:r>
              <a:rPr lang="ru-RU" dirty="0">
                <a:latin typeface="Gabriola" pitchFamily="82" charset="0"/>
              </a:rPr>
              <a:t>Гонишь кроткое стадо на луг,</a:t>
            </a:r>
          </a:p>
          <a:p>
            <a:pPr marL="0" indent="0" algn="ctr">
              <a:buNone/>
            </a:pPr>
            <a:r>
              <a:rPr lang="ru-RU" dirty="0">
                <a:latin typeface="Gabriola" pitchFamily="82" charset="0"/>
              </a:rPr>
              <a:t>И свирель твоя славу поет.</a:t>
            </a:r>
          </a:p>
          <a:p>
            <a:pPr marL="0" indent="0" algn="ctr">
              <a:buNone/>
            </a:pPr>
            <a:endParaRPr lang="ru-RU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dirty="0">
                <a:latin typeface="Gabriola" pitchFamily="82" charset="0"/>
              </a:rPr>
              <a:t>Зов ягнят, матерей их ответ</a:t>
            </a:r>
          </a:p>
          <a:p>
            <a:pPr marL="0" indent="0" algn="ctr">
              <a:buNone/>
            </a:pPr>
            <a:r>
              <a:rPr lang="ru-RU" dirty="0">
                <a:latin typeface="Gabriola" pitchFamily="82" charset="0"/>
              </a:rPr>
              <a:t>Летним утром ласкают твой слух.</a:t>
            </a:r>
          </a:p>
          <a:p>
            <a:pPr marL="0" indent="0" algn="ctr">
              <a:buNone/>
            </a:pPr>
            <a:r>
              <a:rPr lang="ru-RU" dirty="0">
                <a:latin typeface="Gabriola" pitchFamily="82" charset="0"/>
              </a:rPr>
              <a:t>Стадо знает: опасности нет,</a:t>
            </a:r>
          </a:p>
          <a:p>
            <a:pPr marL="0" indent="0" algn="ctr">
              <a:buNone/>
            </a:pPr>
            <a:r>
              <a:rPr lang="ru-RU" dirty="0">
                <a:latin typeface="Gabriola" pitchFamily="82" charset="0"/>
              </a:rPr>
              <a:t>Ибо с ним его чуткий пастух.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9" name="Picture 3" descr="C:\Users\USER\Desktop\87631_i_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619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9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590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Романтизм  Уильяма Блейка</vt:lpstr>
      <vt:lpstr>Цель работы:</vt:lpstr>
      <vt:lpstr>William Blake</vt:lpstr>
      <vt:lpstr>Презентация PowerPoint</vt:lpstr>
      <vt:lpstr>Уильям Блейк «Маленький трубочист»</vt:lpstr>
      <vt:lpstr>Презентация PowerPoint</vt:lpstr>
      <vt:lpstr>Уильям Блейк «Заблудившийся мальчик»</vt:lpstr>
      <vt:lpstr>Презентация PowerPoint</vt:lpstr>
      <vt:lpstr>Уильям Блейк «Пастух»</vt:lpstr>
      <vt:lpstr>Презентация PowerPoint</vt:lpstr>
      <vt:lpstr>Уильям Блейк «Песня дикого цветка»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Iris</cp:lastModifiedBy>
  <cp:revision>22</cp:revision>
  <dcterms:created xsi:type="dcterms:W3CDTF">2016-04-14T11:15:49Z</dcterms:created>
  <dcterms:modified xsi:type="dcterms:W3CDTF">2016-09-02T02:56:26Z</dcterms:modified>
</cp:coreProperties>
</file>