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102" d="100"/>
          <a:sy n="102" d="100"/>
        </p:scale>
        <p:origin x="-2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4371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d Script" pitchFamily="2" charset="0"/>
              </a:rPr>
              <a:t/>
            </a:r>
            <a:br>
              <a:rPr lang="ru-RU" b="1" dirty="0" smtClean="0">
                <a:latin typeface="Bad Script" pitchFamily="2" charset="0"/>
              </a:rPr>
            </a:br>
            <a:r>
              <a:rPr lang="ru-RU" b="1" dirty="0" smtClean="0">
                <a:latin typeface="Bad Script" pitchFamily="2" charset="0"/>
              </a:rPr>
              <a:t>«Философия творчества»</a:t>
            </a:r>
            <a:br>
              <a:rPr lang="ru-RU" b="1" dirty="0" smtClean="0">
                <a:latin typeface="Bad Script" pitchFamily="2" charset="0"/>
              </a:rPr>
            </a:br>
            <a:endParaRPr lang="ru-RU" b="1" dirty="0">
              <a:latin typeface="Bad Script" pitchFamily="2" charset="0"/>
            </a:endParaRPr>
          </a:p>
        </p:txBody>
      </p:sp>
      <p:pic>
        <p:nvPicPr>
          <p:cNvPr id="1026" name="Picture 2" descr="C:\Users\user\Desktop\K_bS2fC5z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2913112" cy="4253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user\Desktop\x_52fab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2910839" cy="42484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7.Сюжет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436096" cy="504056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«Изо всех печальных предметов какой, в понятиях всего человечества, самый печальный? Смерть</a:t>
            </a:r>
            <a:r>
              <a:rPr lang="ru-RU" dirty="0" smtClean="0"/>
              <a:t>».</a:t>
            </a:r>
            <a:r>
              <a:rPr lang="ru-RU" b="1" dirty="0" smtClean="0"/>
              <a:t> (Эдгар По)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267744" y="4437112"/>
            <a:ext cx="1368152" cy="10081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5589240"/>
            <a:ext cx="43924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Смерть прекрасной женщины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6150114"/>
            <a:ext cx="396044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dirty="0" smtClean="0"/>
              <a:t>Влюбленный, оплакивающий свою возлюбленную</a:t>
            </a:r>
            <a:endParaRPr lang="ru-RU" sz="2000" dirty="0"/>
          </a:p>
        </p:txBody>
      </p:sp>
      <p:pic>
        <p:nvPicPr>
          <p:cNvPr id="1026" name="Picture 2" descr="C:\Users\user\Desktop\gothic-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175843" cy="42344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8. Сочетание образов</a:t>
            </a:r>
            <a:endParaRPr lang="ru-RU" dirty="0"/>
          </a:p>
        </p:txBody>
      </p:sp>
      <p:pic>
        <p:nvPicPr>
          <p:cNvPr id="7171" name="Picture 3" descr="C:\Users\user\Desktop\5345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134429" cy="316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C:\Users\user\Desktop\1-vo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211960" cy="3165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259632" y="501317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Убитый горем возлюбленный задает вопросы Ворону, при том, что градация степени важности вопрос изменяется( от обыденности к суеверию).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Обыденные вопросы: 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i="1" dirty="0" smtClean="0"/>
              <a:t>«Мне скажи, дано ль мне свыше там, у </a:t>
            </a:r>
            <a:r>
              <a:rPr lang="ru-RU" i="1" dirty="0" err="1" smtClean="0"/>
              <a:t>Галаадских</a:t>
            </a:r>
            <a:r>
              <a:rPr lang="ru-RU" i="1" dirty="0" smtClean="0"/>
              <a:t> гор, </a:t>
            </a:r>
            <a:br>
              <a:rPr lang="ru-RU" i="1" dirty="0" smtClean="0"/>
            </a:br>
            <a:r>
              <a:rPr lang="ru-RU" i="1" dirty="0" smtClean="0"/>
              <a:t> Обрести бальзам от муки, там, у </a:t>
            </a:r>
            <a:r>
              <a:rPr lang="ru-RU" i="1" dirty="0" err="1" smtClean="0"/>
              <a:t>Галаадских</a:t>
            </a:r>
            <a:r>
              <a:rPr lang="ru-RU" i="1" dirty="0" smtClean="0"/>
              <a:t> гор?»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 smtClean="0"/>
              <a:t>Суеверные вопросы:</a:t>
            </a:r>
          </a:p>
          <a:p>
            <a:pPr algn="ctr">
              <a:buNone/>
            </a:pPr>
            <a:r>
              <a:rPr lang="ru-RU" i="1" dirty="0" smtClean="0"/>
              <a:t>«Мне скажи: душа, что бремя скорби здесь несет со всеми, </a:t>
            </a:r>
            <a:br>
              <a:rPr lang="ru-RU" i="1" dirty="0" smtClean="0"/>
            </a:br>
            <a:r>
              <a:rPr lang="ru-RU" i="1" dirty="0" smtClean="0"/>
              <a:t>      Там обнимет ли, в Эдеме, лучезарную </a:t>
            </a:r>
            <a:r>
              <a:rPr lang="ru-RU" i="1" dirty="0" err="1" smtClean="0"/>
              <a:t>Линор</a:t>
            </a:r>
            <a:r>
              <a:rPr lang="ru-RU" i="1" dirty="0" smtClean="0"/>
              <a:t> - </a:t>
            </a:r>
            <a:br>
              <a:rPr lang="ru-RU" i="1" dirty="0" smtClean="0"/>
            </a:br>
            <a:r>
              <a:rPr lang="ru-RU" i="1" dirty="0" smtClean="0"/>
              <a:t>      Ту святую, что в Эдеме ангелы зовут </a:t>
            </a:r>
            <a:r>
              <a:rPr lang="ru-RU" i="1" dirty="0" err="1" smtClean="0"/>
              <a:t>Линор</a:t>
            </a:r>
            <a:r>
              <a:rPr lang="ru-RU" i="1" dirty="0" smtClean="0"/>
              <a:t>?»</a:t>
            </a:r>
            <a:endParaRPr lang="ru-RU" b="1" i="1" u="sng" dirty="0" smtClean="0"/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9.Выбор места действия и условие встречи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292080" cy="470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i="1" dirty="0" smtClean="0"/>
              <a:t>«Замкнутость пространства абсолютно необходима для эффекта изолированного эпизода»</a:t>
            </a:r>
          </a:p>
          <a:p>
            <a:pPr algn="ctr">
              <a:buNone/>
            </a:pPr>
            <a:r>
              <a:rPr lang="ru-RU" b="1" dirty="0" smtClean="0"/>
              <a:t>(Эдгар По)</a:t>
            </a:r>
          </a:p>
          <a:p>
            <a:pPr algn="ctr">
              <a:buNone/>
            </a:pPr>
            <a:r>
              <a:rPr lang="ru-RU" dirty="0" smtClean="0"/>
              <a:t>Подобные границы концентрируют внимание читателя на ходе действия сюжета.</a:t>
            </a:r>
          </a:p>
        </p:txBody>
      </p:sp>
      <p:pic>
        <p:nvPicPr>
          <p:cNvPr id="8195" name="Picture 3" descr="C:\Users\user\Desktop\0_3de25_c5244b6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500165" cy="4464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10.Контраст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Сочетание </a:t>
            </a:r>
            <a:r>
              <a:rPr lang="ru-RU" b="1" u="sng" dirty="0" smtClean="0"/>
              <a:t>фантастического</a:t>
            </a:r>
            <a:r>
              <a:rPr lang="ru-RU" dirty="0" smtClean="0"/>
              <a:t> и </a:t>
            </a:r>
            <a:r>
              <a:rPr lang="ru-RU" b="1" u="sng" dirty="0" smtClean="0"/>
              <a:t>нелепого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204864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11.Развязка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221088"/>
            <a:ext cx="30963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Конец</a:t>
            </a:r>
            <a:endParaRPr lang="ru-RU" sz="32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139952" y="3429000"/>
            <a:ext cx="864096" cy="720080"/>
          </a:xfrm>
          <a:prstGeom prst="downArrow">
            <a:avLst>
              <a:gd name="adj1" fmla="val 50000"/>
              <a:gd name="adj2" fmla="val 4565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5013176"/>
            <a:ext cx="54726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Повествование </a:t>
            </a:r>
            <a:r>
              <a:rPr lang="ru-RU" sz="2000" b="1" dirty="0" smtClean="0"/>
              <a:t>заканчивается, не переступая границы реального.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97352" cy="4766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908720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Объем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35696" y="15567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627784" y="908720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6056" y="908720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9512" y="2564904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27784" y="2564904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59824" y="908720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76056" y="2564904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283968" y="15567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32240" y="162880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763688" y="32129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3968" y="32129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32240" y="32129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7559824" y="2636912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9512" y="4293096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699792" y="4293096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48064" y="4365104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35696" y="49411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355976" y="49411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71800" y="126876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Эффект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8064" y="119675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Интонация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68344" y="1340768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Поиск </a:t>
            </a:r>
            <a:r>
              <a:rPr lang="ru-RU" sz="2400" dirty="0" err="1" smtClean="0"/>
              <a:t>к.н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2996952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Рефрен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771800" y="29249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Символ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076056" y="2996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Сюжет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524328" y="306896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Образы</a:t>
            </a:r>
            <a:endParaRPr lang="ru-RU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95536" y="450912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Место действия и встречи</a:t>
            </a:r>
            <a:endParaRPr lang="ru-RU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771800" y="47251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Контраст</a:t>
            </a:r>
            <a:endParaRPr lang="ru-RU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0072" y="47971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Развязка</a:t>
            </a:r>
            <a:endParaRPr lang="ru-RU" sz="2800" dirty="0"/>
          </a:p>
        </p:txBody>
      </p:sp>
      <p:sp>
        <p:nvSpPr>
          <p:cNvPr id="44" name="Овал 43"/>
          <p:cNvSpPr/>
          <p:nvPr/>
        </p:nvSpPr>
        <p:spPr>
          <a:xfrm>
            <a:off x="7559824" y="4365104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6732240" y="49411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68344" y="47971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Конец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Арабеск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Принцип обозначением причудливого, странного.</a:t>
            </a:r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i="1" dirty="0" smtClean="0"/>
              <a:t>«Э.А.По, который считал арабеск результатом воображения, а гротески связывал с сатирой и бурлеском».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Известная тонкость;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Определенная доза намека.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 algn="ctr">
              <a:buFont typeface="+mj-lt"/>
              <a:buAutoNum type="arabicPeriod"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i="1" dirty="0" smtClean="0"/>
              <a:t>«Придают произведению искусства ,то богатство, которое мы путаем с идеалом»</a:t>
            </a:r>
            <a:r>
              <a:rPr lang="ru-RU" b="1" dirty="0" smtClean="0"/>
              <a:t>Эдгар По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815916" y="2852936"/>
            <a:ext cx="1512168" cy="9361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 descr="C:\Users\user\Desktop\edgar-po-vor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44824"/>
            <a:ext cx="5505450" cy="4305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/>
              <a:t>Выводы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Придерживаться данной схемы необходимо  шаг за шагом, не упуская ни одного </a:t>
            </a:r>
            <a:r>
              <a:rPr lang="ru-RU" dirty="0" smtClean="0"/>
              <a:t>пункта.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dirty="0" smtClean="0"/>
              <a:t>. По мнению </a:t>
            </a:r>
            <a:r>
              <a:rPr lang="ru-RU" dirty="0" err="1" smtClean="0"/>
              <a:t>Э.По</a:t>
            </a:r>
            <a:r>
              <a:rPr lang="ru-RU" dirty="0" smtClean="0"/>
              <a:t>, </a:t>
            </a:r>
            <a:r>
              <a:rPr lang="ru-RU" dirty="0" smtClean="0"/>
              <a:t>автор должен обладать чувством </a:t>
            </a:r>
            <a:r>
              <a:rPr lang="ru-RU" dirty="0" smtClean="0"/>
              <a:t>меры.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Несомненно, что </a:t>
            </a:r>
            <a:r>
              <a:rPr lang="ru-RU" dirty="0" smtClean="0"/>
              <a:t>схема, предложенная </a:t>
            </a:r>
            <a:r>
              <a:rPr lang="ru-RU" dirty="0" err="1" smtClean="0"/>
              <a:t>Э.По</a:t>
            </a:r>
            <a:r>
              <a:rPr lang="ru-RU" dirty="0" smtClean="0"/>
              <a:t>, уникальна,             </a:t>
            </a:r>
            <a:r>
              <a:rPr lang="ru-RU" sz="4300" dirty="0" smtClean="0">
                <a:solidFill>
                  <a:srgbClr val="FF0000"/>
                </a:solidFill>
              </a:rPr>
              <a:t>но </a:t>
            </a:r>
            <a:r>
              <a:rPr lang="ru-RU" dirty="0" smtClean="0"/>
              <a:t>чтобы </a:t>
            </a:r>
            <a:r>
              <a:rPr lang="ru-RU" dirty="0" smtClean="0"/>
              <a:t>создать настоящий литературный шедевр, необходимо обладать не только талантом, но и быть в своем роде гением.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843808" y="400506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Работу выполнили:</a:t>
            </a:r>
          </a:p>
          <a:p>
            <a:pPr algn="ctr">
              <a:buNone/>
            </a:pPr>
            <a:r>
              <a:rPr lang="ru-RU" dirty="0" smtClean="0"/>
              <a:t>Крюкова Юлия,</a:t>
            </a:r>
          </a:p>
          <a:p>
            <a:pPr algn="ctr">
              <a:buNone/>
            </a:pPr>
            <a:r>
              <a:rPr lang="ru-RU" dirty="0" err="1" smtClean="0"/>
              <a:t>Кремлева</a:t>
            </a:r>
            <a:r>
              <a:rPr lang="ru-RU" dirty="0" smtClean="0"/>
              <a:t> </a:t>
            </a:r>
            <a:r>
              <a:rPr lang="ru-RU" dirty="0" smtClean="0"/>
              <a:t>Виктория,</a:t>
            </a:r>
            <a:endParaRPr lang="ru-RU" dirty="0" smtClean="0"/>
          </a:p>
          <a:p>
            <a:pPr algn="ctr">
              <a:buNone/>
            </a:pPr>
            <a:r>
              <a:rPr lang="ru-RU" smtClean="0"/>
              <a:t>201а, </a:t>
            </a:r>
          </a:p>
          <a:p>
            <a:pPr algn="ctr">
              <a:buNone/>
            </a:pPr>
            <a:r>
              <a:rPr lang="ru-RU" smtClean="0"/>
              <a:t>2016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5328592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    «Из бесчисленных эффектов или впечатлений, способных воздействовать на сердце, интеллект или в общем говоря душу, что именно выберу я в данном случае?»  </a:t>
            </a:r>
          </a:p>
          <a:p>
            <a:pPr algn="ctr">
              <a:buNone/>
            </a:pPr>
            <a:r>
              <a:rPr lang="ru-RU" b="1" dirty="0" smtClean="0"/>
              <a:t>(Эдгар По)</a:t>
            </a:r>
            <a:endParaRPr lang="ru-RU" b="1" dirty="0"/>
          </a:p>
        </p:txBody>
      </p:sp>
      <p:pic>
        <p:nvPicPr>
          <p:cNvPr id="2050" name="Picture 2" descr="C:\Users\user\Desktop\11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213" y="1124744"/>
            <a:ext cx="3515787" cy="526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Comic Sans MS" pitchFamily="66" charset="0"/>
              </a:rPr>
              <a:t>M</a:t>
            </a:r>
            <a:r>
              <a:rPr lang="ru-RU" b="1" dirty="0" err="1" smtClean="0">
                <a:latin typeface="Comic Sans MS" pitchFamily="66" charset="0"/>
              </a:rPr>
              <a:t>odus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O</a:t>
            </a:r>
            <a:r>
              <a:rPr lang="ru-RU" b="1" dirty="0" err="1" smtClean="0">
                <a:latin typeface="Comic Sans MS" pitchFamily="66" charset="0"/>
              </a:rPr>
              <a:t>perandi</a:t>
            </a:r>
            <a:r>
              <a:rPr lang="ru-RU" b="1" dirty="0" smtClean="0">
                <a:latin typeface="Comic Sans MS" pitchFamily="66" charset="0"/>
              </a:rPr>
              <a:t> (лат. «образ действия»)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i="1" dirty="0" smtClean="0"/>
              <a:t>«Ни один из моментов не отнесен на счет случайности или интуиции, что работа моя, ступень за ступенью, шла к завершению с точностью и жесткою последовательностью, с какими решают математические задачи»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(Эдгар По)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modus operan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396885" cy="2547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C:\Users\user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2515071" cy="2515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 Объем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strike="sngStrike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(лат. при прочих равных условиях)</a:t>
            </a:r>
            <a:endParaRPr lang="ru-RU" strike="sngStrike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Объем всех литературных произведений </a:t>
            </a:r>
            <a:r>
              <a:rPr lang="ru-RU" dirty="0" smtClean="0"/>
              <a:t>- возможность  прочитать  их  за  один присест.</a:t>
            </a:r>
          </a:p>
          <a:p>
            <a:pPr algn="ctr">
              <a:buNone/>
            </a:pPr>
            <a:r>
              <a:rPr lang="ru-RU" dirty="0" smtClean="0"/>
              <a:t>    В стихах пренебрегать им никак  нельзя.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Окончательный объем </a:t>
            </a:r>
            <a:r>
              <a:rPr lang="ru-RU" i="1" dirty="0" smtClean="0"/>
              <a:t>«Ворона» </a:t>
            </a:r>
            <a:r>
              <a:rPr lang="ru-RU" dirty="0" smtClean="0"/>
              <a:t>около</a:t>
            </a:r>
            <a:r>
              <a:rPr lang="ru-RU" i="1" dirty="0" smtClean="0"/>
              <a:t> </a:t>
            </a:r>
            <a:r>
              <a:rPr lang="ru-RU" dirty="0" smtClean="0"/>
              <a:t>100 строк.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87924" y="2708920"/>
            <a:ext cx="1116124" cy="576064"/>
          </a:xfrm>
          <a:prstGeom prst="downArrow">
            <a:avLst>
              <a:gd name="adj1" fmla="val 50000"/>
              <a:gd name="adj2" fmla="val 4676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1556792"/>
            <a:ext cx="2664296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19872" y="16288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en-US" sz="2400" strike="sngStrike" dirty="0" smtClean="0">
                <a:solidFill>
                  <a:srgbClr val="FF0000"/>
                </a:solidFill>
              </a:rPr>
              <a:t>Ceteris Paribus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2. Эффект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Основная цель</a:t>
            </a:r>
            <a:r>
              <a:rPr lang="ru-RU" u="sng" dirty="0" smtClean="0"/>
              <a:t>: </a:t>
            </a:r>
            <a:r>
              <a:rPr lang="ru-RU" i="1" dirty="0" smtClean="0"/>
              <a:t>«сделать эти стихи доступными всем</a:t>
            </a:r>
            <a:r>
              <a:rPr lang="ru-RU" dirty="0" smtClean="0"/>
              <a:t>»  </a:t>
            </a:r>
            <a:endParaRPr lang="ru-RU" b="1" dirty="0" smtClean="0"/>
          </a:p>
          <a:p>
            <a:pPr algn="ctr">
              <a:buNone/>
            </a:pPr>
            <a:r>
              <a:rPr lang="ru-RU" i="1" dirty="0" smtClean="0"/>
              <a:t>« Когда говорят о прекрасном, то подразумевают не качество, как обычно предполагается, но эффект; коротко говоря, имеют в виду то полное и чистое возвышение не сердца или интеллекта, но души…»</a:t>
            </a:r>
          </a:p>
          <a:p>
            <a:pPr algn="ctr">
              <a:buNone/>
            </a:pPr>
            <a:r>
              <a:rPr lang="ru-RU" b="1" dirty="0" smtClean="0"/>
              <a:t>(Эдгар По)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3.Интонация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Интонация</a:t>
            </a:r>
            <a:r>
              <a:rPr lang="ru-RU" u="sng" dirty="0" smtClean="0"/>
              <a:t> </a:t>
            </a:r>
            <a:r>
              <a:rPr lang="ru-RU" dirty="0" smtClean="0"/>
              <a:t>– один из основных приемов, который может передать атмосферу произведения.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i="1" dirty="0" smtClean="0"/>
              <a:t>«Мой опыт показал мне, что интонация эта  - печальная.  Прекрасное  любого рода в высшем своем выражении неизменно трогает чувствительную душу до слез». </a:t>
            </a:r>
            <a:r>
              <a:rPr lang="ru-RU" b="1" dirty="0" smtClean="0"/>
              <a:t>(Эдгар По)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4.Поиск «ключевых нот»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Перебрав все художественные приемы, </a:t>
            </a:r>
            <a:r>
              <a:rPr lang="ru-RU" dirty="0" err="1" smtClean="0"/>
              <a:t>Э.По</a:t>
            </a:r>
            <a:r>
              <a:rPr lang="ru-RU" dirty="0" smtClean="0"/>
              <a:t> выбрал – </a:t>
            </a:r>
            <a:r>
              <a:rPr lang="ru-RU" b="1" u="sng" dirty="0" smtClean="0"/>
              <a:t>рефрен </a:t>
            </a:r>
            <a:r>
              <a:rPr lang="ru-RU" dirty="0" smtClean="0"/>
              <a:t>(регулярно </a:t>
            </a:r>
            <a:r>
              <a:rPr lang="ru-RU" dirty="0" smtClean="0"/>
              <a:t>повторяющиеся в поэтическом произведении слово или фраза).</a:t>
            </a:r>
          </a:p>
          <a:p>
            <a:pPr algn="ctr">
              <a:buNone/>
            </a:pPr>
            <a:r>
              <a:rPr lang="ru-RU" dirty="0" smtClean="0"/>
              <a:t>Чтобы повысить </a:t>
            </a:r>
            <a:r>
              <a:rPr lang="ru-RU" dirty="0" smtClean="0"/>
              <a:t>эффект, </a:t>
            </a:r>
            <a:r>
              <a:rPr lang="ru-RU" dirty="0" smtClean="0"/>
              <a:t>По придерживается однообразия в звучании, но вместе с тем </a:t>
            </a:r>
            <a:r>
              <a:rPr lang="ru-RU" dirty="0" smtClean="0"/>
              <a:t>меняет </a:t>
            </a:r>
            <a:r>
              <a:rPr lang="ru-RU" dirty="0" smtClean="0"/>
              <a:t>смысл повторяющегося слова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23928" y="5517232"/>
            <a:ext cx="129614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23828" y="6309320"/>
            <a:ext cx="30963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ad Script" pitchFamily="2" charset="0"/>
              </a:rPr>
              <a:t>«</a:t>
            </a:r>
            <a:r>
              <a:rPr lang="en-US" sz="2800" b="1" dirty="0" smtClean="0">
                <a:latin typeface="Bad Script" pitchFamily="2" charset="0"/>
              </a:rPr>
              <a:t>Nevermore</a:t>
            </a:r>
            <a:r>
              <a:rPr lang="ru-RU" sz="2800" b="1" dirty="0" smtClean="0">
                <a:latin typeface="Bad Script" pitchFamily="2" charset="0"/>
              </a:rPr>
              <a:t>»</a:t>
            </a:r>
            <a:endParaRPr lang="ru-RU" sz="2800" b="1" dirty="0">
              <a:latin typeface="Bad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5.Характер рефрена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628800"/>
            <a:ext cx="20882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Краткость</a:t>
            </a:r>
            <a:endParaRPr lang="ru-RU" sz="3200" dirty="0"/>
          </a:p>
        </p:txBody>
      </p:sp>
      <p:sp>
        <p:nvSpPr>
          <p:cNvPr id="5" name="Плюс 4"/>
          <p:cNvSpPr/>
          <p:nvPr/>
        </p:nvSpPr>
        <p:spPr>
          <a:xfrm>
            <a:off x="3635896" y="1556792"/>
            <a:ext cx="864096" cy="72008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4008" y="1628800"/>
            <a:ext cx="39604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Легкость вариаций</a:t>
            </a:r>
            <a:endParaRPr lang="ru-RU" sz="3200" dirty="0"/>
          </a:p>
        </p:txBody>
      </p:sp>
      <p:sp>
        <p:nvSpPr>
          <p:cNvPr id="7" name="Равно 6"/>
          <p:cNvSpPr/>
          <p:nvPr/>
        </p:nvSpPr>
        <p:spPr>
          <a:xfrm>
            <a:off x="3491880" y="2132856"/>
            <a:ext cx="1296144" cy="864096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924944"/>
            <a:ext cx="25202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Одно слово</a:t>
            </a:r>
            <a:endParaRPr lang="ru-RU" sz="3200" dirty="0"/>
          </a:p>
        </p:txBody>
      </p:sp>
      <p:pic>
        <p:nvPicPr>
          <p:cNvPr id="10" name="Picture 2" descr="C:\Users\user\Desktop\fa8ec5a15a46e284c4d6cd843e9774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3705225"/>
            <a:ext cx="4762500" cy="3152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6.</a:t>
            </a:r>
            <a:r>
              <a:rPr lang="ru-RU" dirty="0" smtClean="0"/>
              <a:t> «Неразумное существо»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Ворон</a:t>
            </a:r>
            <a:r>
              <a:rPr lang="ru-RU" dirty="0" smtClean="0"/>
              <a:t> – ключевая фигура в произведении, способная к членораздельной речи, которая также соответствует намеченной интонации.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Оттенок печали;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Повтор;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Монотонность.</a:t>
            </a:r>
            <a:endParaRPr lang="ru-RU" b="1" i="1" dirty="0"/>
          </a:p>
        </p:txBody>
      </p:sp>
      <p:pic>
        <p:nvPicPr>
          <p:cNvPr id="5123" name="Picture 3" descr="C:\Users\user\Desktop\b03e3ef9fd6977c1d2659fd19204c7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3175907" cy="4104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576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«Философия творчества» </vt:lpstr>
      <vt:lpstr>Презентация PowerPoint</vt:lpstr>
      <vt:lpstr>Modus Operandi (лат. «образ действия»)</vt:lpstr>
      <vt:lpstr>1. Объем</vt:lpstr>
      <vt:lpstr>2. Эффект</vt:lpstr>
      <vt:lpstr>3.Интонация</vt:lpstr>
      <vt:lpstr>4.Поиск «ключевых нот»</vt:lpstr>
      <vt:lpstr>5.Характер рефрена</vt:lpstr>
      <vt:lpstr>6. «Неразумное существо»</vt:lpstr>
      <vt:lpstr>7.Сюжет</vt:lpstr>
      <vt:lpstr>8. Сочетание образов</vt:lpstr>
      <vt:lpstr>Презентация PowerPoint</vt:lpstr>
      <vt:lpstr>9.Выбор места действия и условие встречи</vt:lpstr>
      <vt:lpstr>10.Контраст</vt:lpstr>
      <vt:lpstr>Схема</vt:lpstr>
      <vt:lpstr>Арабеск</vt:lpstr>
      <vt:lpstr>НО…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«Философия творчества»</dc:title>
  <dc:creator>Natasha</dc:creator>
  <cp:lastModifiedBy>Iris</cp:lastModifiedBy>
  <cp:revision>19</cp:revision>
  <dcterms:created xsi:type="dcterms:W3CDTF">2016-05-05T08:00:08Z</dcterms:created>
  <dcterms:modified xsi:type="dcterms:W3CDTF">2016-06-05T10:31:53Z</dcterms:modified>
</cp:coreProperties>
</file>