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1" r:id="rId6"/>
    <p:sldId id="284" r:id="rId7"/>
    <p:sldId id="285" r:id="rId8"/>
    <p:sldId id="286" r:id="rId9"/>
    <p:sldId id="261" r:id="rId10"/>
    <p:sldId id="287" r:id="rId11"/>
    <p:sldId id="292" r:id="rId12"/>
    <p:sldId id="290" r:id="rId13"/>
    <p:sldId id="293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10" r:id="rId23"/>
    <p:sldId id="311" r:id="rId24"/>
    <p:sldId id="31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CC00"/>
    <a:srgbClr val="0050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7" autoAdjust="0"/>
  </p:normalViewPr>
  <p:slideViewPr>
    <p:cSldViewPr>
      <p:cViewPr>
        <p:scale>
          <a:sx n="63" d="100"/>
          <a:sy n="63" d="100"/>
        </p:scale>
        <p:origin x="-136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Эпитеты частного характера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9 сказок</c:v>
                </c:pt>
                <c:pt idx="1">
                  <c:v>«Портрет Дориана Грея»</c:v>
                </c:pt>
                <c:pt idx="2">
                  <c:v>«Кентервильское привидение»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0.95900000000000063</c:v>
                </c:pt>
                <c:pt idx="1">
                  <c:v>0.96600000000000064</c:v>
                </c:pt>
                <c:pt idx="2">
                  <c:v>0.96200000000000063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Постоянные эпитеты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9 сказок</c:v>
                </c:pt>
                <c:pt idx="1">
                  <c:v>«Портрет Дориана Грея»</c:v>
                </c:pt>
                <c:pt idx="2">
                  <c:v>«Кентервильское привидение»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4.1000000000000002E-2</c:v>
                </c:pt>
                <c:pt idx="1">
                  <c:v>3.4000000000000002E-2</c:v>
                </c:pt>
                <c:pt idx="2">
                  <c:v>3.8000000000000068E-2</c:v>
                </c:pt>
              </c:numCache>
            </c:numRef>
          </c:val>
        </c:ser>
        <c:dLbls>
          <c:showVal val="1"/>
        </c:dLbls>
        <c:gapWidth val="75"/>
        <c:axId val="34919168"/>
        <c:axId val="34920704"/>
      </c:barChart>
      <c:catAx>
        <c:axId val="349191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34920704"/>
        <c:crosses val="autoZero"/>
        <c:auto val="1"/>
        <c:lblAlgn val="ctr"/>
        <c:lblOffset val="100"/>
      </c:catAx>
      <c:valAx>
        <c:axId val="34920704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34919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641096256878071E-4"/>
          <c:y val="0.83648049815449166"/>
          <c:w val="0.99860704846180404"/>
          <c:h val="0.15035086973457767"/>
        </c:manualLayout>
      </c:layout>
      <c:txPr>
        <a:bodyPr/>
        <a:lstStyle/>
        <a:p>
          <a:pPr>
            <a:defRPr sz="2400" b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Описательные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9 сказок</c:v>
                </c:pt>
                <c:pt idx="1">
                  <c:v>«Портрет Дориана Грея»</c:v>
                </c:pt>
                <c:pt idx="2">
                  <c:v>«Кентервильское привидение»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0.63300000000000112</c:v>
                </c:pt>
                <c:pt idx="1">
                  <c:v>0.55900000000000005</c:v>
                </c:pt>
                <c:pt idx="2">
                  <c:v>0.55600000000000005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Оценочные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767115722475913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4611859537459861E-2"/>
                  <c:y val="-2.1947811215642602E-3"/>
                </c:manualLayout>
              </c:layout>
              <c:showVal val="1"/>
            </c:dLbl>
            <c:dLbl>
              <c:idx val="2"/>
              <c:layout>
                <c:manualLayout>
                  <c:x val="1.315067358371387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9 сказок</c:v>
                </c:pt>
                <c:pt idx="1">
                  <c:v>«Портрет Дориана Грея»</c:v>
                </c:pt>
                <c:pt idx="2">
                  <c:v>«Кентервильское привидение»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0.24400000000000024</c:v>
                </c:pt>
                <c:pt idx="1">
                  <c:v>0.32100000000000056</c:v>
                </c:pt>
                <c:pt idx="2">
                  <c:v>0.35200000000000031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Метафорические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168948762996793E-2"/>
                  <c:y val="-7.9012120376313513E-2"/>
                </c:manualLayout>
              </c:layout>
              <c:showVal val="1"/>
            </c:dLbl>
            <c:dLbl>
              <c:idx val="1"/>
              <c:layout>
                <c:manualLayout>
                  <c:x val="8.7671157224759131E-3"/>
                  <c:y val="-6.1453871403799293E-2"/>
                </c:manualLayout>
              </c:layout>
              <c:showVal val="1"/>
            </c:dLbl>
            <c:dLbl>
              <c:idx val="2"/>
              <c:layout>
                <c:manualLayout>
                  <c:x val="8.7670006684639357E-3"/>
                  <c:y val="-8.559646374100657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9 сказок</c:v>
                </c:pt>
                <c:pt idx="1">
                  <c:v>«Портрет Дориана Грея»</c:v>
                </c:pt>
                <c:pt idx="2">
                  <c:v>«Кентервильское привидение»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5.5000000000000014E-2</c:v>
                </c:pt>
                <c:pt idx="1">
                  <c:v>7.3999999999999996E-2</c:v>
                </c:pt>
                <c:pt idx="2">
                  <c:v>4.7000000000000014E-2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Синкретические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4.3835578612379479E-3"/>
                  <c:y val="-1.3168686729385561E-2"/>
                </c:manualLayout>
              </c:layout>
              <c:showVal val="1"/>
            </c:dLbl>
            <c:dLbl>
              <c:idx val="1"/>
              <c:layout>
                <c:manualLayout>
                  <c:x val="4.3835578612379479E-3"/>
                  <c:y val="-2.8532154580335384E-2"/>
                </c:manualLayout>
              </c:layout>
              <c:showVal val="1"/>
            </c:dLbl>
            <c:dLbl>
              <c:idx val="2"/>
              <c:layout>
                <c:manualLayout>
                  <c:x val="1.0715239877438543E-16"/>
                  <c:y val="-3.292171682346406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9 сказок</c:v>
                </c:pt>
                <c:pt idx="1">
                  <c:v>«Портрет Дориана Грея»</c:v>
                </c:pt>
                <c:pt idx="2">
                  <c:v>«Кентервильское привидение»</c:v>
                </c:pt>
              </c:strCache>
            </c:strRef>
          </c:cat>
          <c:val>
            <c:numRef>
              <c:f>Лист1!$E$2:$E$4</c:f>
              <c:numCache>
                <c:formatCode>0.0%</c:formatCode>
                <c:ptCount val="3"/>
                <c:pt idx="0">
                  <c:v>5.9000000000000087E-2</c:v>
                </c:pt>
                <c:pt idx="1">
                  <c:v>4.2000000000000023E-2</c:v>
                </c:pt>
                <c:pt idx="2">
                  <c:v>3.7999999999999999E-2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Тавтологические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4611859537459861E-2"/>
                  <c:y val="-2.194781121564256E-2"/>
                </c:manualLayout>
              </c:layout>
              <c:showVal val="1"/>
            </c:dLbl>
            <c:dLbl>
              <c:idx val="1"/>
              <c:layout>
                <c:manualLayout>
                  <c:x val="1.168948762996793E-2"/>
                  <c:y val="-2.6337373458771234E-2"/>
                </c:manualLayout>
              </c:layout>
              <c:showVal val="1"/>
            </c:dLbl>
            <c:dLbl>
              <c:idx val="2"/>
              <c:layout>
                <c:manualLayout>
                  <c:x val="1.0228301676221902E-2"/>
                  <c:y val="-2.414259233720682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9 сказок</c:v>
                </c:pt>
                <c:pt idx="1">
                  <c:v>«Портрет Дориана Грея»</c:v>
                </c:pt>
                <c:pt idx="2">
                  <c:v>«Кентервильское привидение»</c:v>
                </c:pt>
              </c:strCache>
            </c:strRef>
          </c:cat>
          <c:val>
            <c:numRef>
              <c:f>Лист1!$F$2:$F$4</c:f>
              <c:numCache>
                <c:formatCode>0.0%</c:formatCode>
                <c:ptCount val="3"/>
                <c:pt idx="0">
                  <c:v>9.0000000000000028E-3</c:v>
                </c:pt>
                <c:pt idx="1">
                  <c:v>4.0000000000000079E-3</c:v>
                </c:pt>
                <c:pt idx="2">
                  <c:v>7.0000000000000088E-3</c:v>
                </c:pt>
              </c:numCache>
            </c:numRef>
          </c:val>
        </c:ser>
        <c:dLbls>
          <c:showVal val="1"/>
        </c:dLbls>
        <c:gapWidth val="75"/>
        <c:axId val="73879552"/>
        <c:axId val="73881088"/>
      </c:barChart>
      <c:catAx>
        <c:axId val="73879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3881088"/>
        <c:crosses val="autoZero"/>
        <c:auto val="1"/>
        <c:lblAlgn val="ctr"/>
        <c:lblOffset val="100"/>
      </c:catAx>
      <c:valAx>
        <c:axId val="73881088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73879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728272666840764"/>
          <c:w val="1"/>
          <c:h val="0.11854099246274143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AE5E717-498C-4362-875B-35892ADD700E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37A4DFD-516D-4FC1-BEBB-76E4DDF99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1F470D-4CC0-4F4D-8E03-E4D535C9B8EB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A4DFD-516D-4FC1-BEBB-76E4DDF99CB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0D1E9-D994-48DF-84BB-A7C1F9F80138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01BA-369F-419B-8E76-BAE1A4330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B6BC-8F5A-4B30-8A51-6633BAFD3267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FFA39-DCC7-48BA-9569-93B1D2CC7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BCD52-F194-4973-ABDC-81B83D091036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5C7E3-459D-471C-A0AD-EF813EDBA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03CB-98D8-4450-80F5-C25B6D9B30AD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9539-3037-428B-BDCD-C2778557D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6D038-63B5-4F82-91C0-2B133A84E6E8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9EFB-2BF5-410D-9F85-F119D9065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A7E5-4E54-4EE9-8290-EBF534F1B34F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239A-84DC-4544-BE7B-07DF3D012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7EC6D-8079-4A6C-9DB1-8793FCA7A5F1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4B2D-14BA-4885-A7C6-66BF10202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F18F-449E-4128-85E1-50B5402B0196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0DF9A-711A-4A85-9976-715193777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0D54-0938-4D7D-8AED-78EA44900857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9504-4C6C-4159-B380-D981136D6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470F-55D9-40A3-84A8-93C4EA483A30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E685D-8D24-4390-9FA9-48FAC8865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8106-31FA-4680-98C2-9F27FFE8389E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8EAB-810A-4EDA-80DA-0DB90DB64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DECE07-D4DB-4638-AA4E-DB3665C4937D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97238D-89C9-483F-A5DA-85C7E93BD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416050"/>
          </a:xfrm>
        </p:spPr>
        <p:txBody>
          <a:bodyPr/>
          <a:lstStyle/>
          <a:p>
            <a:r>
              <a:rPr lang="ru-RU" sz="3200" b="1" dirty="0" err="1" smtClean="0">
                <a:latin typeface="Tahoma" pitchFamily="34" charset="0"/>
                <a:cs typeface="Tahoma" pitchFamily="34" charset="0"/>
              </a:rPr>
              <a:t>Кашаева</a:t>
            </a:r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 А.А.</a:t>
            </a:r>
          </a:p>
        </p:txBody>
      </p:sp>
      <p:sp>
        <p:nvSpPr>
          <p:cNvPr id="2051" name="Содержимое 4"/>
          <p:cNvSpPr>
            <a:spLocks noGrp="1"/>
          </p:cNvSpPr>
          <p:nvPr>
            <p:ph idx="1"/>
          </p:nvPr>
        </p:nvSpPr>
        <p:spPr>
          <a:xfrm>
            <a:off x="357188" y="1196975"/>
            <a:ext cx="8429654" cy="54467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Прагматика эпитета </a:t>
            </a:r>
            <a:endParaRPr lang="en-US" sz="44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в прозе Оскара Уайльда</a:t>
            </a:r>
          </a:p>
          <a:p>
            <a:pPr algn="ctr">
              <a:buFont typeface="Arial" charset="0"/>
              <a:buNone/>
            </a:pPr>
            <a:endParaRPr lang="ru-RU" sz="36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Научный руководитель </a:t>
            </a:r>
          </a:p>
          <a:p>
            <a:pPr algn="ctr">
              <a:buFont typeface="Arial" charset="0"/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И.А. Коваленко</a:t>
            </a:r>
            <a:endParaRPr lang="en-US" sz="28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 к.п.н., доцент</a:t>
            </a:r>
          </a:p>
          <a:p>
            <a:pPr algn="ctr">
              <a:buFont typeface="Arial" charset="0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Критерий оригинальности</a:t>
            </a:r>
            <a:endParaRPr lang="ru-RU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14348" y="714356"/>
          <a:ext cx="771527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ru-RU" sz="3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Критерий оригинальности</a:t>
            </a:r>
            <a:endParaRPr lang="ru-RU" sz="32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214282" y="785794"/>
            <a:ext cx="4281518" cy="578647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Эпитеты частного характера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</a:p>
          <a:p>
            <a:pPr marL="342900" lvl="0">
              <a:lnSpc>
                <a:spcPct val="7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rose-red</a:t>
            </a:r>
            <a:r>
              <a:rPr lang="ru-RU" sz="2400" i="1" dirty="0" smtClean="0">
                <a:solidFill>
                  <a:srgbClr val="0070C0"/>
                </a:solidFill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youth</a:t>
            </a:r>
            <a:r>
              <a:rPr lang="ru-RU" sz="2400" i="1" dirty="0" smtClean="0">
                <a:solidFill>
                  <a:srgbClr val="0070C0"/>
                </a:solidFill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and</a:t>
            </a:r>
            <a:r>
              <a:rPr lang="ru-RU" sz="2400" i="1" dirty="0" smtClean="0">
                <a:solidFill>
                  <a:srgbClr val="0070C0"/>
                </a:solidFill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your</a:t>
            </a:r>
            <a:r>
              <a:rPr lang="ru-RU" sz="2400" i="1" dirty="0" smtClean="0">
                <a:solidFill>
                  <a:srgbClr val="0070C0"/>
                </a:solidFill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rose-white</a:t>
            </a:r>
            <a:r>
              <a:rPr lang="ru-RU" sz="2400" i="1" dirty="0" smtClean="0">
                <a:solidFill>
                  <a:srgbClr val="0070C0"/>
                </a:solidFill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</a:rPr>
              <a:t>boyhood</a:t>
            </a:r>
            <a:r>
              <a:rPr lang="ru-RU" sz="2400" i="1" dirty="0" smtClean="0"/>
              <a:t> / светлое отрочество и розовая юность</a:t>
            </a:r>
            <a:r>
              <a:rPr lang="en-US" sz="2400" i="1" dirty="0" smtClean="0"/>
              <a:t> (The Picture of Dorian Gray)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lnSpc>
                <a:spcPct val="7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cold</a:t>
            </a:r>
            <a:r>
              <a:rPr lang="ru-RU" sz="24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crystal</a:t>
            </a:r>
            <a:r>
              <a:rPr lang="ru-RU" sz="24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moon</a:t>
            </a:r>
            <a:r>
              <a:rPr lang="ru-RU" sz="24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холодная хрустальная луна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Nightingale and the Rose)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great honey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coloured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moon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/ медвяная луна (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The Young King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lnSpc>
                <a:spcPct val="7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dainty rose-leaf lips 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прелестные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губки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подобные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розовым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лепесткам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Birthday of the Infanta)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Содержимое 7"/>
          <p:cNvSpPr txBox="1">
            <a:spLocks/>
          </p:cNvSpPr>
          <p:nvPr/>
        </p:nvSpPr>
        <p:spPr>
          <a:xfrm>
            <a:off x="4643438" y="785794"/>
            <a:ext cx="4281518" cy="578647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Постоянные эпитеты</a:t>
            </a:r>
          </a:p>
          <a:p>
            <a:pPr marL="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true friend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истинный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друг (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The Devoted Friend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en-US" sz="96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pretty girl </a:t>
            </a:r>
            <a:r>
              <a:rPr lang="en-US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хорошенькая девочка</a:t>
            </a:r>
            <a:r>
              <a:rPr lang="en-US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</a:t>
            </a:r>
            <a:r>
              <a:rPr lang="en-US" sz="9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US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</a:t>
            </a:r>
            <a:endParaRPr kumimoji="0" lang="ru-RU" sz="96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This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broken lead heart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will not melt in the furnace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We must throw it away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/ Это разбитое оловянное сердце отказывается плавиться в печи. Его надо выбросить (</a:t>
            </a:r>
            <a:r>
              <a:rPr kumimoji="0" lang="en-US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The Happy Prince</a:t>
            </a:r>
            <a:r>
              <a:rPr kumimoji="0" lang="ru-RU" sz="9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GB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42900" lvl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 can’t tell you how </a:t>
            </a:r>
            <a:r>
              <a:rPr lang="en-GB" sz="9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heart-broken</a:t>
            </a:r>
            <a:r>
              <a:rPr lang="en-GB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 am about the whole thing / </a:t>
            </a:r>
            <a:r>
              <a:rPr lang="ru-RU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 сказать вам не могу, до чего меня потрясло это несчастье! </a:t>
            </a:r>
            <a:r>
              <a:rPr lang="en-US" sz="9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(The Picture of Dorian Gray)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08"/>
          </a:xfrm>
        </p:spPr>
        <p:txBody>
          <a:bodyPr/>
          <a:lstStyle/>
          <a:p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endParaRPr lang="ru-RU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714356"/>
          <a:ext cx="869157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00132"/>
          </a:xfrm>
        </p:spPr>
        <p:txBody>
          <a:bodyPr/>
          <a:lstStyle/>
          <a:p>
            <a: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b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Описательные эпитеты</a:t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(характеристическая функция)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00660"/>
          </a:xfrm>
        </p:spPr>
        <p:txBody>
          <a:bodyPr/>
          <a:lstStyle/>
          <a:p>
            <a:pPr indent="0">
              <a:lnSpc>
                <a:spcPct val="70000"/>
              </a:lnSpc>
            </a:pPr>
            <a:r>
              <a:rPr lang="ru-RU" sz="2800" i="1" dirty="0" smtClean="0"/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bony hands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длинные костлявые руки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</a:t>
            </a:r>
          </a:p>
          <a:p>
            <a:pPr indent="0">
              <a:lnSpc>
                <a:spcPct val="7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moss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coloured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velvet jerkin with cinnamon sleeves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зеленая бархатная куртка с рукавами цвета корицы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Picture of Dorian Gray)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7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carbuncles, both wine-coloured and coloured like grass</a:t>
            </a:r>
            <a:r>
              <a:rPr lang="en-GB" sz="26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карбункулы винного цвета, и цвета, напоминающего траву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Fisherman and His Soul)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 algn="ctr">
              <a:lnSpc>
                <a:spcPct val="70000"/>
              </a:lnSpc>
              <a:buNone/>
            </a:pPr>
            <a:r>
              <a:rPr lang="ru-RU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Эпитеты, связанные с минералогией</a:t>
            </a:r>
            <a:endParaRPr lang="en-US" sz="2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 algn="ctr">
              <a:lnSpc>
                <a:spcPct val="70000"/>
              </a:lnSpc>
              <a:buNone/>
            </a:pPr>
            <a:r>
              <a:rPr lang="en-U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эстетико-познавательная функция)</a:t>
            </a:r>
          </a:p>
          <a:p>
            <a:pPr indent="0">
              <a:lnSpc>
                <a:spcPct val="70000"/>
              </a:lnSpc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mauve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amethyst eyes</a:t>
            </a:r>
            <a:r>
              <a:rPr lang="ru-RU" sz="26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аметистово-лиловые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глаза (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Fisherman and His Soul)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7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pure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opal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sky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небо чистейшего опалового цвета (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Picture of Dorian Gray)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7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bright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jewelled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eyes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блестящие, как драгоценные камни, глаза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Remarkable Rocket)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8"/>
          </a:xfrm>
        </p:spPr>
        <p:txBody>
          <a:bodyPr/>
          <a:lstStyle/>
          <a:p>
            <a: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b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Оценочные эпитеты</a:t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(функции эмоциональной окраски и интеллектуальной оценки)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643470"/>
          </a:xfrm>
        </p:spPr>
        <p:txBody>
          <a:bodyPr/>
          <a:lstStyle/>
          <a:p>
            <a:pPr indent="0">
              <a:lnSpc>
                <a:spcPct val="80000"/>
              </a:lnSpc>
            </a:pPr>
            <a:r>
              <a:rPr lang="ru-RU" sz="2800" i="1" dirty="0" smtClean="0"/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refined-looking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girl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изящная и грациозная девушка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My God! don’t tell me that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are bad, and corrupt, and shameful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Боже мой! Я не хочу думать, что вы дурной, развратный, погибший человек!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Ah!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 cynic you are!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Какой же вы циник!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Picture of Dorian Gray)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love of the body is vile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6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мерзостна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плотская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любовь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Fisherman and His Soul)</a:t>
            </a: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grisly phantom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ужасный призрак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an angel you are!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Вы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ангел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! (The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</a:t>
            </a:r>
            <a:endParaRPr lang="en-GB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ru-RU" sz="2600" dirty="0" smtClean="0"/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GRAND Rocket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Превосходная Ракета (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Remarkable Rocket)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00132"/>
          </a:xfrm>
        </p:spPr>
        <p:txBody>
          <a:bodyPr/>
          <a:lstStyle/>
          <a:p>
            <a: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b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Метафорические эпитеты</a:t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(функция создания образности)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00660"/>
          </a:xfrm>
        </p:spPr>
        <p:txBody>
          <a:bodyPr/>
          <a:lstStyle/>
          <a:p>
            <a:pPr indent="0">
              <a:lnSpc>
                <a:spcPct val="80000"/>
              </a:lnSpc>
            </a:pPr>
            <a:r>
              <a:rPr lang="ru-RU" sz="2800" i="1" dirty="0" smtClean="0"/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grey fingers of the dawn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длинные тусклые персты зари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Young King)</a:t>
            </a: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children are the most beautiful flowers of all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нет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на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свете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цветов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прекраснее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чем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дети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Selfish Giant)</a:t>
            </a:r>
            <a:endParaRPr lang="en-GB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black-winged wind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 ветра черные крылья</a:t>
            </a: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wandering moon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блуждающий месяц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Fisherman and His Soul)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old Earth is dead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Старушка-Земля умерла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(The Star-Child)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gloomy courts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мрачные дворы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Picture of Dorian Gray)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moaning wind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стонущий ветер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</a:t>
            </a:r>
            <a:endParaRPr lang="en-GB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00132"/>
          </a:xfrm>
        </p:spPr>
        <p:txBody>
          <a:bodyPr/>
          <a:lstStyle/>
          <a:p>
            <a: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b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Синкретические эпитеты</a:t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(функция создания образности)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/>
          <a:lstStyle/>
          <a:p>
            <a:pPr indent="0">
              <a:lnSpc>
                <a:spcPct val="80000"/>
              </a:lnSpc>
            </a:pPr>
            <a:r>
              <a:rPr lang="ru-RU" sz="2800" i="1" dirty="0" smtClean="0"/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delicious slumber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приятная дремота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GB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readfully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hard frost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жестокий мороз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Happy Prince)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chill smile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ледяная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улыбка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Birthday of the Infanta)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bitter words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жестокое слово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Fisherman and His Soul)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cold eyes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холодные взгляды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sonorous green jaspers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поющая зеленая яшма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musical voice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певучий голос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Picture of Dorian Gray)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icy-cold corpse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холодный труп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sweet Puritan gravity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милая пуританская нетерпимость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</a:t>
            </a:r>
            <a:endParaRPr lang="en-GB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00132"/>
          </a:xfrm>
        </p:spPr>
        <p:txBody>
          <a:bodyPr/>
          <a:lstStyle/>
          <a:p>
            <a: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b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Тавтологические эпитеты</a:t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(характеристическая функция)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/>
          <a:lstStyle/>
          <a:p>
            <a:pPr indent="0">
              <a:lnSpc>
                <a:spcPct val="80000"/>
              </a:lnSpc>
            </a:pPr>
            <a:r>
              <a:rPr lang="ru-RU" sz="2800" i="1" dirty="0" smtClean="0"/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green grass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зеленая трава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Selfish Giant)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bright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sunlight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яркий солнечный свет</a:t>
            </a:r>
            <a:endParaRPr lang="en-GB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hot sun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жаркое солнце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Young King)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dark night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темная ночь</a:t>
            </a:r>
            <a:endParaRPr lang="en-GB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 rubies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красные рубины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Fisherman and His Soul)</a:t>
            </a: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green wood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зеленый лес</a:t>
            </a: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Moon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бледная луна (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Nightingale and the Rose)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 lips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алые губы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 blood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алая кровь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bright fire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яркий огонь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Picture of Dorian Gray)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white stars</a:t>
            </a:r>
            <a:r>
              <a:rPr lang="en-US" sz="26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белеют звезды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GB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00132"/>
          </a:xfrm>
        </p:spPr>
        <p:txBody>
          <a:bodyPr/>
          <a:lstStyle/>
          <a:p>
            <a: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b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Скопления эпитетов</a:t>
            </a:r>
            <a:r>
              <a:rPr lang="zh-CN" alt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(strings of epithets)</a:t>
            </a: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сверхорганизующая</a:t>
            </a: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функция)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000660"/>
          </a:xfrm>
        </p:spPr>
        <p:txBody>
          <a:bodyPr/>
          <a:lstStyle/>
          <a:p>
            <a:pPr indent="0">
              <a:lnSpc>
                <a:spcPct val="80000"/>
              </a:lnSpc>
            </a:pPr>
            <a:r>
              <a:rPr lang="ru-RU" sz="2800" i="1" dirty="0" smtClean="0"/>
              <a:t>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he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grew proud, and cruel, and selfish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Ибо он вырос себялюбивым, гордым и жестоким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Star-Child).</a:t>
            </a: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“Stop!” cried Virginia, stamping her foot, “it is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who are rude, and horrid, and vulgar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 –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смейте так говорить! – крикнула </a:t>
            </a:r>
            <a:r>
              <a:rPr lang="ru-RU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Вирджиния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топнув ножкой. – Сами вы противный, невоспитанный, гадкий и вульгарный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</a:t>
            </a:r>
            <a:r>
              <a:rPr lang="en-GB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Ghost).</a:t>
            </a: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the mere touch of Sibyl Vane’s hand makes me forget you and all your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wrong, fascinating, poisonous, delightful theories</a:t>
            </a:r>
            <a:r>
              <a:rPr lang="en-GB" sz="2600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 одном прикосновении ее руки я забываю вас и ваши увлекательные, но отравляющие и неверные теории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(The Picture of Dorian Gray)</a:t>
            </a:r>
            <a:endParaRPr lang="en-GB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00132"/>
          </a:xfrm>
        </p:spPr>
        <p:txBody>
          <a:bodyPr/>
          <a:lstStyle/>
          <a:p>
            <a: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b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Эпитеты типа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of-phrase</a:t>
            </a: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(окказиональная функция)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indent="0">
              <a:lnSpc>
                <a:spcPct val="80000"/>
              </a:lnSpc>
            </a:pPr>
            <a:r>
              <a:rPr lang="ru-RU" sz="2800" i="1" dirty="0" smtClean="0"/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coldness of the moon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прохлада лунного света</a:t>
            </a: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blossom of his loveliness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цвет его красоты</a:t>
            </a: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dreamy shadows of Song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грезы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навеваемые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Песней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beauty of literature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красоты литературы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Picture of Dorian Gray)</a:t>
            </a: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grace of a born hidalgo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грация урожденного испанского идальго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Birthday of the Infanta)</a:t>
            </a: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marvel of his own face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свое дивное отражение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Star-Child)</a:t>
            </a:r>
          </a:p>
          <a:p>
            <a:pPr indent="0">
              <a:lnSpc>
                <a:spcPct val="80000"/>
              </a:lnSpc>
            </a:pP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magic of his lute-playing 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дивные чары своей лютни (</a:t>
            </a:r>
            <a:r>
              <a:rPr lang="en-GB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Young King)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purity of a little child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чистота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ребенка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(The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395288" y="692150"/>
            <a:ext cx="8291512" cy="5434013"/>
          </a:xfrm>
        </p:spPr>
        <p:txBody>
          <a:bodyPr/>
          <a:lstStyle/>
          <a:p>
            <a:pPr marL="273050" indent="-273050" algn="ctr">
              <a:buFont typeface="Arial" charset="0"/>
              <a:buNone/>
            </a:pPr>
            <a:endParaRPr lang="ru-RU" dirty="0" smtClean="0"/>
          </a:p>
          <a:p>
            <a:pPr marL="273050" indent="-273050" algn="ctr">
              <a:buFont typeface="Arial" charset="0"/>
              <a:buNone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Цель исследования</a:t>
            </a:r>
            <a:endParaRPr lang="en-US" sz="3600" b="1" u="sng" dirty="0" smtClean="0">
              <a:latin typeface="Tahoma" pitchFamily="34" charset="0"/>
              <a:cs typeface="Tahoma" pitchFamily="34" charset="0"/>
            </a:endParaRPr>
          </a:p>
          <a:p>
            <a:pPr marL="273050" indent="-273050" algn="ctr">
              <a:buFont typeface="Arial" charset="0"/>
              <a:buNone/>
            </a:pPr>
            <a:endParaRPr lang="ru-RU" sz="3600" b="1" u="sng" dirty="0" smtClean="0">
              <a:latin typeface="Tahoma" pitchFamily="34" charset="0"/>
              <a:cs typeface="Tahoma" pitchFamily="34" charset="0"/>
            </a:endParaRPr>
          </a:p>
          <a:p>
            <a:pPr marL="273050" indent="-273050" algn="ctr">
              <a:buFont typeface="Arial" charset="0"/>
              <a:buNone/>
            </a:pPr>
            <a:endParaRPr lang="ru-RU" b="1" u="sng" dirty="0" smtClean="0">
              <a:latin typeface="Tahoma" pitchFamily="34" charset="0"/>
              <a:cs typeface="Tahoma" pitchFamily="34" charset="0"/>
            </a:endParaRPr>
          </a:p>
          <a:p>
            <a:pPr marL="273050" indent="-273050" algn="ctr">
              <a:buFont typeface="Wingdings 2" pitchFamily="18" charset="2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анализ особенностей 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GB" dirty="0" smtClean="0"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cs typeface="Tahoma" pitchFamily="34" charset="0"/>
              </a:rPr>
              <a:t>прагматики эпитета 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GB" dirty="0" smtClean="0"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cs typeface="Tahoma" pitchFamily="34" charset="0"/>
              </a:rPr>
              <a:t>в прозе Оскара Уайльда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273050" indent="-273050" algn="ctr">
              <a:buFont typeface="Arial" charset="0"/>
              <a:buNone/>
            </a:pPr>
            <a:endParaRPr lang="ru-RU" b="1" dirty="0" smtClean="0">
              <a:solidFill>
                <a:srgbClr val="3133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00132"/>
          </a:xfrm>
        </p:spPr>
        <p:txBody>
          <a:bodyPr/>
          <a:lstStyle/>
          <a:p>
            <a: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Функционально-семантический критерий</a:t>
            </a:r>
            <a:br>
              <a:rPr lang="ru-RU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Инвертированные эпитеты</a:t>
            </a:r>
            <a:b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(окказиональная функция)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indent="0">
              <a:lnSpc>
                <a:spcPct val="80000"/>
              </a:lnSpc>
            </a:pPr>
            <a:r>
              <a:rPr lang="ru-RU" sz="2800" i="1" dirty="0" smtClean="0"/>
              <a:t> 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honey of the hair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мед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ее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волос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wet amber of the hair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влажные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янтарные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волосы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cold red of the mouth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холодные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алые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губы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Fisherman and His Soul)</a:t>
            </a:r>
            <a:endPara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pale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gold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hair</a:t>
            </a:r>
            <a:r>
              <a:rPr lang="ru-RU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бледное золото ее волос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(The Birthday of the Infanta)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petals of her lips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лепестки губ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leprosies of sin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проказа порока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Picture of Dorian Gray)</a:t>
            </a: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leading me the devil of a life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дабы отравить мне остаток дней моих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>
              <a:lnSpc>
                <a:spcPct val="80000"/>
              </a:lnSpc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tangled gold of her hair 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ru-RU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спутанные золотые локоны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 </a:t>
            </a:r>
            <a:r>
              <a:rPr lang="en-US" sz="2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Canterville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Ghost)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96300" cy="621510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>
                <a:latin typeface="Tahoma" pitchFamily="34" charset="0"/>
                <a:cs typeface="Tahoma" pitchFamily="34" charset="0"/>
              </a:rPr>
              <a:t>Выводы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1. По критерию оригинальности в прозе О. Уайльда преобладают эпитеты частного характера (96,3%), что указывает на уникальность авторского стиля прозы О. Уайльда. В прозе содержится ряд постоянных эпитетов (3,7%), чья структура и семантика изменяются под влиянием контекста и дополнительных стилистических средств.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2. По функционально-семантическому критерию наиболее частотной является характеристическая функция, которую выполняют описательные эпитеты (58,3%). Для прозы О. Уайльда характерна детализация в описаниях; данные эпитеты связаны с цветами, их оттенками, минералогией, выполняя эстетико-познавательную функцию. Описательные эпитеты зачастую изменяют основную характеристическую функцию на экспрессивно-эмоциональную в контексте.</a:t>
            </a:r>
            <a:endParaRPr lang="ru-RU" sz="2500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96300" cy="63119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Оценочные эпитеты (30,6%), выполняя функции эмоциональной окраски и интеллектуальной оценки, отображают чувства персонажей произведений и индивидуальное отношение автора. Оценочные эпитеты в </a:t>
            </a:r>
            <a:r>
              <a:rPr lang="ru-RU" sz="2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инвертированно-предикативных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сочетаниях и постпозиции выполняют экспрессивно-усилительную функцию.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Синкретические эпитеты (4,6%), основанные на тактильном, обонятельном и слуховом восприятии, равно как и метафорические эпитеты (5,8%), осуществляют функцию создания образности.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Присутствие тавтологических эпитетов (0,7%), выполняющих характеристическую функцию, свидетельствует о приверженности О. Уайльда к обилию деталей в описаниях.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 Скопления эпитетов (string</a:t>
            </a:r>
            <a:r>
              <a:rPr lang="en-US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epithets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которые наряду с основной несут </a:t>
            </a:r>
            <a:r>
              <a:rPr lang="ru-RU" sz="2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сверхорганизующую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функцию, сопровождаются</a:t>
            </a:r>
            <a:r>
              <a:rPr lang="ru-RU" sz="25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многосоюзием, усиливающим эффект градации.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ru-RU" sz="2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ru-RU" sz="2500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96300" cy="63119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7. Одним из признаков стиля прозы О. Уайльда являются эпитеты типа </a:t>
            </a:r>
            <a:r>
              <a:rPr lang="ru-RU" sz="2500" dirty="0" err="1" smtClean="0">
                <a:latin typeface="Tahoma" pitchFamily="34" charset="0"/>
                <a:cs typeface="Tahoma" pitchFamily="34" charset="0"/>
              </a:rPr>
              <a:t>of-phrase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и инвертированные эпитеты (</a:t>
            </a:r>
            <a:r>
              <a:rPr lang="ru-RU" sz="2500" dirty="0" err="1" smtClean="0">
                <a:latin typeface="Tahoma" pitchFamily="34" charset="0"/>
                <a:cs typeface="Tahoma" pitchFamily="34" charset="0"/>
              </a:rPr>
              <a:t>reversed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500" dirty="0" err="1" smtClean="0">
                <a:latin typeface="Tahoma" pitchFamily="34" charset="0"/>
                <a:cs typeface="Tahoma" pitchFamily="34" charset="0"/>
              </a:rPr>
              <a:t>epithets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), выполняющие окказиональную функцию.</a:t>
            </a:r>
            <a:endParaRPr lang="ru-RU" sz="25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8. Эпитеты дополняются различными приемами (постпозиция, контраст, капитализация, восклицание, многосоюзие, градация и др.), наиболее частотным из которых является прием контраста, вызывающий эффект внутреннего конфликта.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9. В зависимости от синтаксического положения, структуры, сопровождающих стилистических средств и семантики, эпитеты выполняют несколько функций.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10. Теоретические и практические выводы являются значимыми в обучающей деятельности учителя, а именно при организации и проведении занятий по домашнему чтению на иностранном языке. Разработан цикл упражнений для старших классов к трем сказкам О. Уайльда, включающий задания на отработку лексики, обсуждение текста, вопросы на размышление, творческие задания.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ru-RU" sz="2500" dirty="0" smtClean="0"/>
          </a:p>
          <a:p>
            <a:pPr marL="0" indent="0" algn="just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ru-RU" sz="2500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96300" cy="6311900"/>
          </a:xfrm>
        </p:spPr>
        <p:txBody>
          <a:bodyPr/>
          <a:lstStyle/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Благовещенск 2015 г.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endParaRPr lang="ru-RU" sz="2500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ru-RU" sz="2500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68313" y="142875"/>
            <a:ext cx="8461375" cy="6454775"/>
          </a:xfrm>
        </p:spPr>
        <p:txBody>
          <a:bodyPr/>
          <a:lstStyle/>
          <a:p>
            <a:pPr marL="273050" indent="-273050" algn="ctr">
              <a:buFont typeface="Arial" charset="0"/>
              <a:buNone/>
            </a:pPr>
            <a:endParaRPr lang="ru-RU" sz="3600" b="1" u="sng" dirty="0" smtClean="0">
              <a:latin typeface="Bookman Old Style" pitchFamily="18" charset="0"/>
              <a:cs typeface="Times New Roman" pitchFamily="18" charset="0"/>
            </a:endParaRPr>
          </a:p>
          <a:p>
            <a:pPr marL="273050" indent="-273050" algn="ctr">
              <a:buFont typeface="Arial" charset="0"/>
              <a:buNone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Задачи</a:t>
            </a:r>
          </a:p>
          <a:p>
            <a:pPr marL="273050" indent="-273050">
              <a:buFont typeface="Arial" charset="0"/>
              <a:buNone/>
            </a:pPr>
            <a:endParaRPr lang="ru-RU" b="1" u="sng" dirty="0" smtClean="0">
              <a:latin typeface="Tahoma" pitchFamily="34" charset="0"/>
              <a:cs typeface="Tahoma" pitchFamily="34" charset="0"/>
            </a:endParaRPr>
          </a:p>
          <a:p>
            <a:pPr marL="273050" indent="-273050">
              <a:buFont typeface="Wingdings 2" pitchFamily="18" charset="2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1. Изучить понятие, функции и классификации эпитета.</a:t>
            </a:r>
          </a:p>
          <a:p>
            <a:pPr marL="273050" indent="-273050">
              <a:buFont typeface="Wingdings 2" pitchFamily="18" charset="2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2. Выявить стилистические особенности прозы Оскара Уайльда.</a:t>
            </a:r>
            <a:endParaRPr lang="en-GB" dirty="0" smtClean="0">
              <a:latin typeface="Tahoma" pitchFamily="34" charset="0"/>
              <a:cs typeface="Tahoma" pitchFamily="34" charset="0"/>
            </a:endParaRPr>
          </a:p>
          <a:p>
            <a:pPr marL="273050" indent="-273050">
              <a:buFont typeface="Georgia" pitchFamily="18" charset="0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Осуществить качественный и количественный анализ прагматики эпитетов в прозе Оскара Уайльда. </a:t>
            </a:r>
          </a:p>
          <a:p>
            <a:pPr marL="273050" indent="-273050" algn="just">
              <a:buFont typeface="Arial" charset="0"/>
              <a:buNone/>
            </a:pPr>
            <a:endParaRPr lang="ru-RU" b="1" dirty="0" smtClean="0">
              <a:latin typeface="Bookman Old Style" pitchFamily="18" charset="0"/>
              <a:cs typeface="Times New Roman" pitchFamily="18" charset="0"/>
            </a:endParaRPr>
          </a:p>
          <a:p>
            <a:pPr marL="273050" indent="-273050" algn="ctr">
              <a:buFont typeface="Arial" charset="0"/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142875" y="0"/>
            <a:ext cx="8858250" cy="6715125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dirty="0" smtClean="0"/>
          </a:p>
          <a:p>
            <a:pPr algn="ctr">
              <a:buFont typeface="Arial" charset="0"/>
              <a:buNone/>
            </a:pPr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Объект</a:t>
            </a:r>
            <a:endParaRPr lang="ru-RU" sz="36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фигура эпитета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cs typeface="Tahoma" pitchFamily="34" charset="0"/>
              </a:rPr>
              <a:t>в прозе Оскара Уайльда</a:t>
            </a:r>
            <a:endParaRPr lang="ru-RU" i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endParaRPr lang="ru-RU" b="1" i="1" u="sng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Предмет</a:t>
            </a:r>
            <a:endParaRPr lang="ru-RU" sz="36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лингвистические единицы,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ru-RU" dirty="0" err="1" smtClean="0">
                <a:latin typeface="Tahoma" pitchFamily="34" charset="0"/>
                <a:cs typeface="Tahoma" pitchFamily="34" charset="0"/>
              </a:rPr>
              <a:t>вербализующие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эпитеты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cs typeface="Tahoma" pitchFamily="34" charset="0"/>
              </a:rPr>
              <a:t> в прозе Оскара Уайльда</a:t>
            </a:r>
            <a:endParaRPr lang="ru-RU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79388" y="333375"/>
            <a:ext cx="8496300" cy="6264275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700" b="1" u="sng" dirty="0" smtClean="0">
              <a:latin typeface="Bookman Old Style" pitchFamily="18" charset="0"/>
              <a:cs typeface="Times New Roman" pitchFamily="18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Материал исследования</a:t>
            </a:r>
            <a:endParaRPr lang="en-US" sz="3600" b="1" u="sng" dirty="0" smtClean="0">
              <a:latin typeface="Tahoma" pitchFamily="34" charset="0"/>
              <a:cs typeface="Tahoma" pitchFamily="34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3600" dirty="0" smtClean="0">
                <a:latin typeface="Tahoma" pitchFamily="34" charset="0"/>
                <a:cs typeface="Tahoma" pitchFamily="34" charset="0"/>
              </a:rPr>
              <a:t>11 произведений О. Уайльда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700" b="1" u="sng" dirty="0" smtClean="0"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9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ru-RU" sz="2900" u="sng" dirty="0" smtClean="0">
                <a:latin typeface="Tahoma" pitchFamily="34" charset="0"/>
                <a:cs typeface="Tahoma" pitchFamily="34" charset="0"/>
              </a:rPr>
              <a:t>Роман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The Picture of Dorian Gray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Портрет Дориана Грея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2900" i="1" dirty="0" smtClean="0"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ru-RU" sz="29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2900" u="sng" dirty="0" smtClean="0">
                <a:latin typeface="Tahoma" pitchFamily="34" charset="0"/>
                <a:cs typeface="Tahoma" pitchFamily="34" charset="0"/>
              </a:rPr>
              <a:t>9 сказок</a:t>
            </a:r>
            <a:r>
              <a:rPr lang="en-US" sz="2900" u="sng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sz="2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The Happy Prince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Счастливый принц, 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The Nightingale and the Rose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Соловей и роза,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 The Selfish Giant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Великан-эгоист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, The Devoted Friend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Преданный друг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The Remarkable Rocket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Замечательная ракета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, The Young King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Молодой король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The Birthday of The Infanta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День рождения Инфанты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The Fisherman and His Soul 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/ Рыбак и его Душа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, The Star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Child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Мальчик-звезда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900" u="sng" dirty="0" smtClean="0">
                <a:latin typeface="Tahoma" pitchFamily="34" charset="0"/>
                <a:cs typeface="Tahoma" pitchFamily="34" charset="0"/>
              </a:rPr>
              <a:t>Рассказ</a:t>
            </a:r>
            <a:r>
              <a:rPr lang="en-US" sz="2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sz="2900" i="1" dirty="0" err="1" smtClean="0">
                <a:latin typeface="Tahoma" pitchFamily="34" charset="0"/>
                <a:cs typeface="Tahoma" pitchFamily="34" charset="0"/>
              </a:rPr>
              <a:t>Canterville</a:t>
            </a:r>
            <a:r>
              <a:rPr lang="en-US" sz="2900" i="1" dirty="0" smtClean="0">
                <a:latin typeface="Tahoma" pitchFamily="34" charset="0"/>
                <a:cs typeface="Tahoma" pitchFamily="34" charset="0"/>
              </a:rPr>
              <a:t> Ghost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/ </a:t>
            </a:r>
            <a:r>
              <a:rPr lang="ru-RU" sz="2900" i="1" dirty="0" err="1" smtClean="0">
                <a:latin typeface="Tahoma" pitchFamily="34" charset="0"/>
                <a:cs typeface="Tahoma" pitchFamily="34" charset="0"/>
              </a:rPr>
              <a:t>Кентервильское</a:t>
            </a:r>
            <a:r>
              <a:rPr lang="ru-RU" sz="2900" i="1" dirty="0" smtClean="0">
                <a:latin typeface="Tahoma" pitchFamily="34" charset="0"/>
                <a:cs typeface="Tahoma" pitchFamily="34" charset="0"/>
              </a:rPr>
              <a:t> привидение.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Определение</a:t>
            </a:r>
          </a:p>
        </p:txBody>
      </p:sp>
      <p:sp>
        <p:nvSpPr>
          <p:cNvPr id="19459" name="Содержимое 1"/>
          <p:cNvSpPr>
            <a:spLocks noGrp="1"/>
          </p:cNvSpPr>
          <p:nvPr>
            <p:ph idx="1"/>
          </p:nvPr>
        </p:nvSpPr>
        <p:spPr>
          <a:xfrm>
            <a:off x="428625" y="1643050"/>
            <a:ext cx="8229600" cy="392909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Эпитет – выразительное средство, основанное на выделении качества, признака описываемого явления, которое оформляется в виде атрибутивных слов или словосочетаний, характеризующих данное явление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cs typeface="Tahoma" pitchFamily="34" charset="0"/>
              </a:rPr>
              <a:t>с точки зрения индивидуального восприятия.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"/>
            <a:ext cx="8461375" cy="6597650"/>
          </a:xfrm>
        </p:spPr>
        <p:txBody>
          <a:bodyPr rtlCol="0">
            <a:normAutofit lnSpcReduction="10000"/>
          </a:bodyPr>
          <a:lstStyle/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ru-RU" sz="3600" b="1" u="sng" dirty="0" smtClean="0">
              <a:latin typeface="Bookman Old Style" pitchFamily="18" charset="0"/>
              <a:cs typeface="Times New Roman" pitchFamily="18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Классификация эпитетов</a:t>
            </a:r>
          </a:p>
          <a:p>
            <a:pPr marL="273050" indent="-273050" fontAlgn="auto">
              <a:spcAft>
                <a:spcPts val="0"/>
              </a:spcAft>
              <a:buFont typeface="Arial" charset="0"/>
              <a:buNone/>
              <a:defRPr/>
            </a:pPr>
            <a:endParaRPr lang="ru-RU" b="1" u="sng" dirty="0" smtClean="0">
              <a:latin typeface="Tahoma" pitchFamily="34" charset="0"/>
              <a:cs typeface="Tahoma" pitchFamily="34" charset="0"/>
            </a:endParaRPr>
          </a:p>
          <a:p>
            <a:pPr marL="273050" indent="-273050" fontAlgn="auto">
              <a:lnSpc>
                <a:spcPct val="11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1. Постоянные эпитеты (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associated epithets)</a:t>
            </a:r>
          </a:p>
          <a:p>
            <a:pPr marL="273050" indent="-27305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описательные</a:t>
            </a:r>
          </a:p>
          <a:p>
            <a:pPr marL="273050" indent="-27305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оценочные</a:t>
            </a:r>
          </a:p>
          <a:p>
            <a:pPr marL="273050" indent="-27305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тавтологические </a:t>
            </a:r>
          </a:p>
          <a:p>
            <a:pPr marL="273050" indent="-27305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2. Эпитеты частного характера (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unassociated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epithets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273050" indent="-27305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синкретические</a:t>
            </a:r>
          </a:p>
          <a:p>
            <a:pPr marL="273050" indent="-27305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метафорические</a:t>
            </a:r>
          </a:p>
          <a:p>
            <a:pPr marL="273050" indent="-273050" algn="just" fontAlgn="auto">
              <a:spcAft>
                <a:spcPts val="0"/>
              </a:spcAft>
              <a:buFont typeface="Arial" charset="0"/>
              <a:buNone/>
              <a:defRPr/>
            </a:pPr>
            <a:endParaRPr lang="ru-RU" b="1" dirty="0" smtClean="0">
              <a:latin typeface="Bookman Old Style" pitchFamily="18" charset="0"/>
              <a:cs typeface="Times New Roman" pitchFamily="18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42875"/>
            <a:ext cx="8461375" cy="6454775"/>
          </a:xfrm>
        </p:spPr>
        <p:txBody>
          <a:bodyPr rtlCol="0">
            <a:normAutofit fontScale="70000" lnSpcReduction="20000"/>
          </a:bodyPr>
          <a:lstStyle/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ru-RU" sz="3600" b="1" u="sng" dirty="0" smtClean="0">
              <a:latin typeface="Bookman Old Style" pitchFamily="18" charset="0"/>
              <a:cs typeface="Times New Roman" pitchFamily="18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4600" b="1" u="sng" dirty="0" smtClean="0">
                <a:latin typeface="Tahoma" pitchFamily="34" charset="0"/>
                <a:cs typeface="Tahoma" pitchFamily="34" charset="0"/>
              </a:rPr>
              <a:t>Функции эпитетов</a:t>
            </a:r>
          </a:p>
          <a:p>
            <a:pPr marL="273050" indent="-273050" fontAlgn="auto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b="1" u="sng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Эстетико-познавательная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Характеристическая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Организующая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функция создания образности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err="1" smtClean="0">
                <a:latin typeface="Tahoma" pitchFamily="34" charset="0"/>
                <a:cs typeface="Tahoma" pitchFamily="34" charset="0"/>
              </a:rPr>
              <a:t>сверхорганизующая</a:t>
            </a:r>
            <a:endParaRPr lang="ru-RU" sz="40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Экспрессивная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экспрессивно-эмоциональная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экспрессивно-усилительная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Оценочная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функция эмоциональной окраски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функция интеллектуальной оценки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ru-RU" sz="4000" dirty="0" smtClean="0">
                <a:latin typeface="Tahoma" pitchFamily="34" charset="0"/>
                <a:cs typeface="Tahoma" pitchFamily="34" charset="0"/>
              </a:rPr>
              <a:t>Окказиональная</a:t>
            </a:r>
          </a:p>
          <a:p>
            <a:pPr marL="273050" indent="-273050" algn="just" fontAlgn="auto">
              <a:spcAft>
                <a:spcPts val="0"/>
              </a:spcAft>
              <a:buFont typeface="Arial" charset="0"/>
              <a:buNone/>
              <a:defRPr/>
            </a:pPr>
            <a:endParaRPr lang="ru-RU" b="1" dirty="0" smtClean="0">
              <a:latin typeface="Bookman Old Style" pitchFamily="18" charset="0"/>
              <a:cs typeface="Times New Roman" pitchFamily="18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62622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Общее количество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4523 эпитета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:</a:t>
            </a:r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2201 эпитет (в романе)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1901 эпитет (из 9 сказок)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421 эпитет (в рассказе) </a:t>
            </a:r>
          </a:p>
          <a:p>
            <a:pPr algn="ctr">
              <a:buFont typeface="Arial" charset="0"/>
              <a:buNone/>
            </a:pPr>
            <a:endParaRPr lang="ru-RU" sz="3600" b="1" u="sng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Критерии </a:t>
            </a:r>
          </a:p>
          <a:p>
            <a:pPr algn="ctr">
              <a:buFont typeface="Arial" charset="0"/>
              <a:buNone/>
            </a:pPr>
            <a:r>
              <a:rPr lang="ru-RU" sz="3600" b="1" u="sng" dirty="0" smtClean="0">
                <a:latin typeface="Tahoma" pitchFamily="34" charset="0"/>
                <a:cs typeface="Tahoma" pitchFamily="34" charset="0"/>
              </a:rPr>
              <a:t>анализа эпитетов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1. Оригинальность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2. Функционально-семантический критерий</a:t>
            </a:r>
            <a:endParaRPr lang="ru-RU" b="1" u="sng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350" y="152400"/>
            <a:ext cx="8858250" cy="6572250"/>
          </a:xfrm>
          <a:prstGeom prst="rect">
            <a:avLst/>
          </a:prstGeom>
          <a:noFill/>
          <a:ln w="139700" cmpd="thickThin"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2681</TotalTime>
  <Words>1722</Words>
  <Application>Microsoft Office PowerPoint</Application>
  <PresentationFormat>Экран (4:3)</PresentationFormat>
  <Paragraphs>222</Paragraphs>
  <Slides>24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Кашаева А.А.</vt:lpstr>
      <vt:lpstr>Слайд 2</vt:lpstr>
      <vt:lpstr>Слайд 3</vt:lpstr>
      <vt:lpstr>Слайд 4</vt:lpstr>
      <vt:lpstr>Слайд 5</vt:lpstr>
      <vt:lpstr>Определение</vt:lpstr>
      <vt:lpstr>Слайд 7</vt:lpstr>
      <vt:lpstr>Слайд 8</vt:lpstr>
      <vt:lpstr>Слайд 9</vt:lpstr>
      <vt:lpstr>Критерий оригинальности</vt:lpstr>
      <vt:lpstr>Критерий оригинальности</vt:lpstr>
      <vt:lpstr>Функционально-семантический критерий</vt:lpstr>
      <vt:lpstr>Функционально-семантический критерий Описательные эпитеты (характеристическая функция)</vt:lpstr>
      <vt:lpstr>Функционально-семантический критерий Оценочные эпитеты (функции эмоциональной окраски и интеллектуальной оценки)</vt:lpstr>
      <vt:lpstr>Функционально-семантический критерий Метафорические эпитеты (функция создания образности)</vt:lpstr>
      <vt:lpstr>Функционально-семантический критерий Синкретические эпитеты (функция создания образности)</vt:lpstr>
      <vt:lpstr>Функционально-семантический критерий Тавтологические эпитеты (характеристическая функция)</vt:lpstr>
      <vt:lpstr>Функционально-семантический критерий Скопления эпитетов (strings of epithets) (сверхорганизующая функция)</vt:lpstr>
      <vt:lpstr>Функционально-семантический критерий Эпитеты типа of-phrase (окказиональная функция)</vt:lpstr>
      <vt:lpstr>Функционально-семантический критерий Инвертированные эпитеты (окказиональная функция)</vt:lpstr>
      <vt:lpstr>Слайд 21</vt:lpstr>
      <vt:lpstr>Слайд 22</vt:lpstr>
      <vt:lpstr>Слайд 23</vt:lpstr>
      <vt:lpstr>Слайд 24</vt:lpstr>
    </vt:vector>
  </TitlesOfParts>
  <Company>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Pfrbhj</dc:title>
  <dc:creator>Кашаева Анна</dc:creator>
  <cp:lastModifiedBy>Сова</cp:lastModifiedBy>
  <cp:revision>591</cp:revision>
  <dcterms:created xsi:type="dcterms:W3CDTF">2010-06-21T12:56:57Z</dcterms:created>
  <dcterms:modified xsi:type="dcterms:W3CDTF">2015-06-16T10:59:58Z</dcterms:modified>
</cp:coreProperties>
</file>