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5" r:id="rId9"/>
    <p:sldId id="261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305800" cy="1981200"/>
          </a:xfrm>
        </p:spPr>
        <p:txBody>
          <a:bodyPr/>
          <a:lstStyle/>
          <a:p>
            <a:r>
              <a:rPr lang="ru-RU" sz="6000" dirty="0" smtClean="0">
                <a:solidFill>
                  <a:schemeClr val="tx1"/>
                </a:solidFill>
                <a:latin typeface="+mn-lt"/>
              </a:rPr>
              <a:t>Литература </a:t>
            </a:r>
            <a:br>
              <a:rPr lang="ru-RU" sz="6000" dirty="0" smtClean="0">
                <a:solidFill>
                  <a:schemeClr val="tx1"/>
                </a:solidFill>
                <a:latin typeface="+mn-lt"/>
              </a:rPr>
            </a:br>
            <a:r>
              <a:rPr lang="ru-RU" sz="6000" dirty="0" smtClean="0">
                <a:solidFill>
                  <a:schemeClr val="tx1"/>
                </a:solidFill>
                <a:latin typeface="+mn-lt"/>
              </a:rPr>
              <a:t>«потерянного поколения»</a:t>
            </a:r>
            <a:endParaRPr lang="ru-RU" sz="6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1143008"/>
          </a:xfrm>
        </p:spPr>
        <p:txBody>
          <a:bodyPr numCol="2"/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  Герои «военных»      произведений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 Герои, выжившие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на войне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Герои</a:t>
            </a:r>
            <a:endParaRPr lang="ru-RU" b="1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285992"/>
            <a:ext cx="41434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Font typeface="Arial" pitchFamily="34" charset="0"/>
              <a:buChar char="•"/>
            </a:pPr>
            <a:r>
              <a:rPr lang="ru-RU" sz="2800" dirty="0" smtClean="0"/>
              <a:t> чувствуют, что их одурачили, а затем предали</a:t>
            </a:r>
          </a:p>
          <a:p>
            <a:pPr>
              <a:buClr>
                <a:srgbClr val="FFFF00"/>
              </a:buClr>
              <a:buFont typeface="Arial" pitchFamily="34" charset="0"/>
              <a:buChar char="•"/>
            </a:pPr>
            <a:r>
              <a:rPr lang="ru-RU" sz="2800" dirty="0" smtClean="0"/>
              <a:t> теряют веру в общество, принесшее своих детей в жертву </a:t>
            </a:r>
            <a:r>
              <a:rPr lang="en-US" sz="2800" dirty="0" smtClean="0"/>
              <a:t>“</a:t>
            </a:r>
            <a:r>
              <a:rPr lang="ru-RU" sz="2800" dirty="0" smtClean="0"/>
              <a:t>торгашеским расчетам</a:t>
            </a:r>
            <a:r>
              <a:rPr lang="en-US" sz="2800" dirty="0" smtClean="0"/>
              <a:t>”</a:t>
            </a:r>
            <a:endParaRPr lang="ru-RU" sz="2800" dirty="0" smtClean="0"/>
          </a:p>
          <a:p>
            <a:pPr>
              <a:buClr>
                <a:srgbClr val="FFFF00"/>
              </a:buClr>
              <a:buFont typeface="Arial" pitchFamily="34" charset="0"/>
              <a:buChar char="•"/>
            </a:pPr>
            <a:r>
              <a:rPr lang="ru-RU" sz="2800" dirty="0" smtClean="0"/>
              <a:t> демонстративно порывают с обществом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2285992"/>
            <a:ext cx="4355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Font typeface="Arial" pitchFamily="34" charset="0"/>
              <a:buChar char="•"/>
            </a:pPr>
            <a:r>
              <a:rPr lang="ru-RU" sz="2800" dirty="0" smtClean="0"/>
              <a:t> строят свой, альтернативный мир</a:t>
            </a:r>
          </a:p>
          <a:p>
            <a:pPr>
              <a:buClr>
                <a:srgbClr val="FFFF00"/>
              </a:buClr>
              <a:buFont typeface="Arial" pitchFamily="34" charset="0"/>
              <a:buChar char="•"/>
            </a:pPr>
            <a:r>
              <a:rPr lang="ru-RU" sz="2800" dirty="0" smtClean="0"/>
              <a:t> любовь занимает главенствующее место в системе их ценностей</a:t>
            </a:r>
          </a:p>
          <a:p>
            <a:pPr>
              <a:buClr>
                <a:srgbClr val="FFFF00"/>
              </a:buClr>
              <a:buFont typeface="Arial" pitchFamily="34" charset="0"/>
              <a:buChar char="•"/>
            </a:pPr>
            <a:r>
              <a:rPr lang="ru-RU" sz="2800" dirty="0" smtClean="0"/>
              <a:t> доминирующая идея произведений</a:t>
            </a:r>
            <a:r>
              <a:rPr lang="en-US" sz="2800" dirty="0" smtClean="0"/>
              <a:t> </a:t>
            </a:r>
            <a:r>
              <a:rPr lang="ru-RU" sz="2800" dirty="0" smtClean="0"/>
              <a:t>о них — идея безраздельного господства частного мира</a:t>
            </a:r>
          </a:p>
        </p:txBody>
      </p:sp>
      <p:sp>
        <p:nvSpPr>
          <p:cNvPr id="8" name="Выноска со стрелками влево/вправо 7"/>
          <p:cNvSpPr/>
          <p:nvPr/>
        </p:nvSpPr>
        <p:spPr>
          <a:xfrm>
            <a:off x="3929058" y="1142984"/>
            <a:ext cx="1214446" cy="928694"/>
          </a:xfrm>
          <a:prstGeom prst="leftRightArrow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14744" y="6143644"/>
            <a:ext cx="1714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Смерть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429288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ru-RU" sz="3200" dirty="0" smtClean="0"/>
              <a:t>кратковременное, но полное счастье любви (</a:t>
            </a:r>
            <a:r>
              <a:rPr lang="ru-RU" sz="3200" i="1" dirty="0" smtClean="0">
                <a:solidFill>
                  <a:srgbClr val="FFFF00"/>
                </a:solidFill>
              </a:rPr>
              <a:t>Прощай, оружие! </a:t>
            </a:r>
            <a:r>
              <a:rPr lang="ru-RU" sz="3200" dirty="0" smtClean="0"/>
              <a:t>Хемингуэя, </a:t>
            </a:r>
            <a:r>
              <a:rPr lang="ru-RU" sz="3200" i="1" dirty="0" smtClean="0">
                <a:solidFill>
                  <a:srgbClr val="FFFF00"/>
                </a:solidFill>
              </a:rPr>
              <a:t>Великий Гэтсби </a:t>
            </a:r>
            <a:r>
              <a:rPr lang="ru-RU" sz="3200" dirty="0" smtClean="0"/>
              <a:t>Фитцджеральда)</a:t>
            </a:r>
          </a:p>
          <a:p>
            <a:pPr>
              <a:buClr>
                <a:srgbClr val="FFFF00"/>
              </a:buClr>
            </a:pPr>
            <a:r>
              <a:rPr lang="ru-RU" sz="3200" dirty="0" smtClean="0"/>
              <a:t>тщетные поиски бывшим фронтовиком своего места в послевоенной жизни (</a:t>
            </a:r>
            <a:r>
              <a:rPr lang="ru-RU" sz="3200" i="1" dirty="0" smtClean="0">
                <a:solidFill>
                  <a:srgbClr val="FFFF00"/>
                </a:solidFill>
              </a:rPr>
              <a:t>Великий Гэтсби </a:t>
            </a:r>
            <a:r>
              <a:rPr lang="ru-RU" sz="3200" dirty="0" smtClean="0"/>
              <a:t>и </a:t>
            </a:r>
            <a:r>
              <a:rPr lang="ru-RU" sz="3200" i="1" dirty="0" smtClean="0">
                <a:solidFill>
                  <a:srgbClr val="FFFF00"/>
                </a:solidFill>
              </a:rPr>
              <a:t>Ночь нежна </a:t>
            </a:r>
            <a:r>
              <a:rPr lang="ru-RU" sz="3200" dirty="0" smtClean="0"/>
              <a:t>Фитцджеральда, </a:t>
            </a:r>
            <a:r>
              <a:rPr lang="ru-RU" sz="3200" i="1" dirty="0" smtClean="0">
                <a:solidFill>
                  <a:srgbClr val="FFFF00"/>
                </a:solidFill>
              </a:rPr>
              <a:t>Солдатская награда</a:t>
            </a:r>
            <a:r>
              <a:rPr lang="ru-RU" sz="3200" dirty="0" smtClean="0"/>
              <a:t> Фолкнера, </a:t>
            </a:r>
            <a:r>
              <a:rPr lang="ru-RU" sz="3200" i="1" dirty="0" smtClean="0">
                <a:solidFill>
                  <a:srgbClr val="FFFF00"/>
                </a:solidFill>
              </a:rPr>
              <a:t>И восходит солнце </a:t>
            </a:r>
            <a:r>
              <a:rPr lang="ru-RU" sz="3200" dirty="0" smtClean="0"/>
              <a:t>Хемингуэя)</a:t>
            </a:r>
          </a:p>
          <a:p>
            <a:pPr>
              <a:buClr>
                <a:srgbClr val="FFFF00"/>
              </a:buClr>
            </a:pPr>
            <a:r>
              <a:rPr lang="ru-RU" sz="3200" dirty="0" smtClean="0"/>
              <a:t> нелепая и безвременная смерть одного из героев (</a:t>
            </a:r>
            <a:r>
              <a:rPr lang="ru-RU" sz="3200" i="1" dirty="0" smtClean="0">
                <a:solidFill>
                  <a:srgbClr val="FFFF00"/>
                </a:solidFill>
              </a:rPr>
              <a:t>Великий Гэтсби</a:t>
            </a:r>
            <a:r>
              <a:rPr lang="ru-RU" sz="3200" dirty="0" smtClean="0"/>
              <a:t>, </a:t>
            </a:r>
            <a:r>
              <a:rPr lang="ru-RU" sz="3200" i="1" dirty="0" smtClean="0">
                <a:solidFill>
                  <a:srgbClr val="FFFF00"/>
                </a:solidFill>
              </a:rPr>
              <a:t>Прощай, оружие!</a:t>
            </a:r>
            <a:r>
              <a:rPr lang="ru-RU" sz="3200" dirty="0" smtClean="0"/>
              <a:t>)</a:t>
            </a:r>
          </a:p>
          <a:p>
            <a:pPr>
              <a:buClr>
                <a:srgbClr val="FFFF00"/>
              </a:buClr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6766" cy="776270"/>
          </a:xfrm>
        </p:spPr>
        <p:txBody>
          <a:bodyPr/>
          <a:lstStyle/>
          <a:p>
            <a:pPr algn="ctr"/>
            <a:r>
              <a:rPr lang="ru-RU" b="1" dirty="0" err="1" smtClean="0">
                <a:latin typeface="+mn-lt"/>
              </a:rPr>
              <a:t>Сюжетика</a:t>
            </a:r>
            <a:r>
              <a:rPr lang="ru-RU" b="1" dirty="0" smtClean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908720"/>
            <a:ext cx="8786874" cy="5663552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</a:pPr>
            <a:r>
              <a:rPr lang="ru-RU" sz="2800" dirty="0" smtClean="0"/>
              <a:t>«Потерянное поколение» </a:t>
            </a:r>
            <a:r>
              <a:rPr lang="ru-RU" sz="2800" dirty="0" smtClean="0"/>
              <a:t>– определение </a:t>
            </a:r>
            <a:r>
              <a:rPr lang="ru-RU" sz="2800" dirty="0" smtClean="0"/>
              <a:t>для целой группы писателей послевоенного времени, выразивших в своих произведениях разочарование в современной цивилизации, пессимизм и утрату прежних </a:t>
            </a:r>
            <a:r>
              <a:rPr lang="ru-RU" sz="2800" dirty="0" smtClean="0"/>
              <a:t>идеалов</a:t>
            </a:r>
            <a:r>
              <a:rPr lang="en-GB" sz="2800" dirty="0" smtClean="0"/>
              <a:t>, </a:t>
            </a:r>
            <a:r>
              <a:rPr lang="ru-RU" sz="2800" dirty="0" smtClean="0"/>
              <a:t>объединенных общностью сюжетики и героя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>
              <a:buClr>
                <a:srgbClr val="FFFF00"/>
              </a:buClr>
            </a:pPr>
            <a:r>
              <a:rPr lang="ru-RU" sz="2800" dirty="0" smtClean="0"/>
              <a:t>Это мироощущение определялось страстным отрицанием войны и милитаризма. </a:t>
            </a:r>
          </a:p>
          <a:p>
            <a:pPr>
              <a:buClr>
                <a:srgbClr val="FFFF00"/>
              </a:buClr>
            </a:pPr>
            <a:r>
              <a:rPr lang="ru-RU" sz="2800" dirty="0"/>
              <a:t>В</a:t>
            </a:r>
            <a:r>
              <a:rPr lang="ru-RU" sz="2800" dirty="0" smtClean="0"/>
              <a:t> отрицании, искреннем и благородном, ощущается полное непонимание социально-исторической природы, природы бед и уродств действительности: пережив войну, они обличали сурово и непримиримо в тоне горького, безотрадного пессимизма.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143932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Выводы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191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Чеушева В.</a:t>
            </a:r>
          </a:p>
          <a:p>
            <a:pPr algn="ctr">
              <a:buNone/>
            </a:pPr>
            <a:r>
              <a:rPr lang="ru-RU" sz="3600" dirty="0" smtClean="0"/>
              <a:t>403 А</a:t>
            </a:r>
          </a:p>
          <a:p>
            <a:pPr algn="ctr">
              <a:buNone/>
            </a:pPr>
            <a:r>
              <a:rPr lang="ru-RU" sz="3600" dirty="0" smtClean="0"/>
              <a:t>2011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Выполнила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64" y="1071546"/>
            <a:ext cx="4748000" cy="1928826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dirty="0" smtClean="0"/>
              <a:t> </a:t>
            </a:r>
            <a:r>
              <a:rPr lang="ru-RU" sz="3500" i="1" dirty="0" smtClean="0"/>
              <a:t>Все вы - потерянное поколение</a:t>
            </a:r>
          </a:p>
          <a:p>
            <a:pPr algn="r">
              <a:buNone/>
            </a:pPr>
            <a:r>
              <a:rPr lang="ru-RU" sz="3200" i="1" dirty="0" smtClean="0"/>
              <a:t>                                     </a:t>
            </a:r>
          </a:p>
          <a:p>
            <a:pPr algn="r">
              <a:buNone/>
            </a:pPr>
            <a:r>
              <a:rPr lang="ru-RU" sz="3000" i="1" dirty="0" err="1" smtClean="0"/>
              <a:t>Гертруда</a:t>
            </a:r>
            <a:r>
              <a:rPr lang="ru-RU" sz="3000" i="1" dirty="0" smtClean="0"/>
              <a:t> Стайн</a:t>
            </a:r>
          </a:p>
        </p:txBody>
      </p:sp>
      <p:pic>
        <p:nvPicPr>
          <p:cNvPr id="1026" name="Picture 2" descr="C:\Users\пользователь\Desktop\220px-Gertrude_Stein_1935-01-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42984"/>
            <a:ext cx="3786214" cy="4729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628654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	</a:t>
            </a:r>
            <a:r>
              <a:rPr lang="ru-RU" sz="3200" b="1" dirty="0" smtClean="0">
                <a:solidFill>
                  <a:srgbClr val="FFFF00"/>
                </a:solidFill>
              </a:rPr>
              <a:t>Потерянное поколение </a:t>
            </a:r>
            <a:r>
              <a:rPr lang="ru-RU" sz="3200" b="1" dirty="0" smtClean="0"/>
              <a:t>(фр. </a:t>
            </a:r>
            <a:r>
              <a:rPr lang="ru-RU" sz="3200" b="1" dirty="0" err="1" smtClean="0"/>
              <a:t>Génération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perdue</a:t>
            </a:r>
            <a:r>
              <a:rPr lang="ru-RU" sz="3200" b="1" dirty="0" smtClean="0"/>
              <a:t>, англ. </a:t>
            </a:r>
            <a:r>
              <a:rPr lang="ru-RU" sz="3200" b="1" dirty="0" err="1" smtClean="0"/>
              <a:t>Lost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Generation</a:t>
            </a:r>
            <a:r>
              <a:rPr lang="ru-RU" sz="3200" b="1" dirty="0" smtClean="0"/>
              <a:t>) — литературное течение, возникшее в период между двумя войнами (Первой и Второй мировой)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	</a:t>
            </a:r>
            <a:r>
              <a:rPr lang="ru-RU" sz="3200" b="1" dirty="0" smtClean="0">
                <a:solidFill>
                  <a:srgbClr val="FFFF00"/>
                </a:solidFill>
              </a:rPr>
              <a:t>Потерянное поколение </a:t>
            </a:r>
            <a:r>
              <a:rPr lang="ru-RU" sz="3200" b="1" dirty="0" smtClean="0"/>
              <a:t>— это молодые люди, призванные на фронт в возрасте 18 лет, зачастую не окончившие школу. После войны такие люди часто не могли адаптироваться к мирной жизни, многие кончали с собой, некоторые сходили с ума</a:t>
            </a: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21508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dirty="0" err="1" smtClean="0"/>
              <a:t>Гертруда</a:t>
            </a:r>
            <a:r>
              <a:rPr lang="ru-RU" dirty="0" smtClean="0"/>
              <a:t> Стайн (в разговоре)           Эрнест Хемингуэй «Праздник, который всегда с тобой» :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i="1" dirty="0" smtClean="0">
                <a:solidFill>
                  <a:srgbClr val="FFFF00"/>
                </a:solidFill>
              </a:rPr>
              <a:t>Когда мы вернулись из Канады и поселились на улице </a:t>
            </a:r>
            <a:r>
              <a:rPr lang="ru-RU" i="1" dirty="0" err="1" smtClean="0">
                <a:solidFill>
                  <a:srgbClr val="FFFF00"/>
                </a:solidFill>
              </a:rPr>
              <a:t>Нотр-Дам-де-Шан</a:t>
            </a:r>
            <a:r>
              <a:rPr lang="ru-RU" i="1" dirty="0" smtClean="0">
                <a:solidFill>
                  <a:srgbClr val="FFFF00"/>
                </a:solidFill>
              </a:rPr>
              <a:t>, а мисс Стайн и я были ещё добрыми друзьями, она и произнесла свою фразу о потерянном поколении. У старого «форда» модели «Т», на котором в те годы ездила мисс Стайн, что-то случилось с зажиганием, и молодой механик, который пробыл на фронте последний год войны и теперь работал в гараже, не сумел его исправить, а может быть, просто не захотел чинить её «форд» вне очереди. Как бы там ни было, он оказался недостаточно </a:t>
            </a:r>
            <a:r>
              <a:rPr lang="ru-RU" i="1" dirty="0" err="1" smtClean="0">
                <a:solidFill>
                  <a:srgbClr val="FFFF00"/>
                </a:solidFill>
              </a:rPr>
              <a:t>sérieux</a:t>
            </a:r>
            <a:r>
              <a:rPr lang="ru-RU" i="1" dirty="0" smtClean="0">
                <a:solidFill>
                  <a:srgbClr val="FFFF00"/>
                </a:solidFill>
              </a:rPr>
              <a:t>, и после жалобы мисс Стайн хозяин сделал ему строгий выговор. Хозяин сказал ему: </a:t>
            </a:r>
            <a:r>
              <a:rPr lang="ru-RU" i="1" u="sng" dirty="0" smtClean="0">
                <a:solidFill>
                  <a:srgbClr val="FFFF00"/>
                </a:solidFill>
              </a:rPr>
              <a:t>«Все вы — </a:t>
            </a:r>
            <a:r>
              <a:rPr lang="ru-RU" i="1" u="sng" dirty="0" err="1" smtClean="0">
                <a:solidFill>
                  <a:srgbClr val="FFFF00"/>
                </a:solidFill>
              </a:rPr>
              <a:t>génération</a:t>
            </a:r>
            <a:r>
              <a:rPr lang="ru-RU" i="1" u="sng" dirty="0" smtClean="0">
                <a:solidFill>
                  <a:srgbClr val="FFFF00"/>
                </a:solidFill>
              </a:rPr>
              <a:t> </a:t>
            </a:r>
            <a:r>
              <a:rPr lang="ru-RU" i="1" u="sng" dirty="0" err="1" smtClean="0">
                <a:solidFill>
                  <a:srgbClr val="FFFF00"/>
                </a:solidFill>
              </a:rPr>
              <a:t>perdue</a:t>
            </a:r>
            <a:r>
              <a:rPr lang="ru-RU" i="1" u="sng" dirty="0" smtClean="0">
                <a:solidFill>
                  <a:srgbClr val="FFFF00"/>
                </a:solidFill>
              </a:rPr>
              <a:t>!» </a:t>
            </a:r>
          </a:p>
          <a:p>
            <a:pPr>
              <a:buNone/>
            </a:pPr>
            <a:r>
              <a:rPr lang="ru-RU" i="1" dirty="0" smtClean="0">
                <a:solidFill>
                  <a:srgbClr val="FFFF00"/>
                </a:solidFill>
              </a:rPr>
              <a:t>	— Вот кто вы такие! И все вы такие! — сказала мисс Стайн. — </a:t>
            </a:r>
            <a:r>
              <a:rPr lang="ru-RU" i="1" u="sng" dirty="0" smtClean="0">
                <a:solidFill>
                  <a:srgbClr val="FFFF00"/>
                </a:solidFill>
              </a:rPr>
              <a:t>Вся молодёжь, побывавшая на войне. Вы — потерянное поколение.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История возникновения термина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429124" y="785794"/>
            <a:ext cx="571504" cy="28575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928670"/>
            <a:ext cx="8534182" cy="5715040"/>
          </a:xfrm>
        </p:spPr>
        <p:txBody>
          <a:bodyPr numCol="1">
            <a:normAutofit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FFFF00"/>
                </a:solidFill>
              </a:rPr>
              <a:t> </a:t>
            </a:r>
            <a:r>
              <a:rPr lang="ru-RU" sz="2700" i="1" dirty="0" smtClean="0">
                <a:solidFill>
                  <a:srgbClr val="FFFF00"/>
                </a:solidFill>
              </a:rPr>
              <a:t>Потому что я не надеюсь вновь испытать </a:t>
            </a:r>
          </a:p>
          <a:p>
            <a:pPr algn="ctr">
              <a:buNone/>
            </a:pPr>
            <a:r>
              <a:rPr lang="ru-RU" sz="2700" i="1" dirty="0" smtClean="0">
                <a:solidFill>
                  <a:srgbClr val="FFFF00"/>
                </a:solidFill>
              </a:rPr>
              <a:t>Неверной славы текущего дня, </a:t>
            </a:r>
          </a:p>
          <a:p>
            <a:pPr algn="ctr">
              <a:buNone/>
            </a:pPr>
            <a:r>
              <a:rPr lang="ru-RU" sz="2700" i="1" dirty="0" smtClean="0">
                <a:solidFill>
                  <a:srgbClr val="FFFF00"/>
                </a:solidFill>
              </a:rPr>
              <a:t>Потому что знаю, мне не узнать </a:t>
            </a:r>
          </a:p>
          <a:p>
            <a:pPr algn="ctr">
              <a:buNone/>
            </a:pPr>
            <a:r>
              <a:rPr lang="ru-RU" sz="2700" i="1" dirty="0" smtClean="0">
                <a:solidFill>
                  <a:srgbClr val="FFFF00"/>
                </a:solidFill>
              </a:rPr>
              <a:t>Той истинной, пусть преходящей силы, </a:t>
            </a:r>
          </a:p>
          <a:p>
            <a:pPr algn="ctr">
              <a:buNone/>
            </a:pPr>
            <a:r>
              <a:rPr lang="ru-RU" sz="2700" i="1" dirty="0" smtClean="0">
                <a:solidFill>
                  <a:srgbClr val="FFFF00"/>
                </a:solidFill>
              </a:rPr>
              <a:t>что нет у меня. </a:t>
            </a:r>
          </a:p>
          <a:p>
            <a:pPr algn="ctr">
              <a:buNone/>
            </a:pPr>
            <a:r>
              <a:rPr lang="ru-RU" sz="2700" i="1" dirty="0" smtClean="0">
                <a:solidFill>
                  <a:srgbClr val="FFFF00"/>
                </a:solidFill>
              </a:rPr>
              <a:t>Потому что не ведаю, где ответ. </a:t>
            </a:r>
          </a:p>
          <a:p>
            <a:pPr algn="ctr">
              <a:buNone/>
            </a:pPr>
            <a:r>
              <a:rPr lang="ru-RU" sz="2700" i="1" dirty="0" smtClean="0">
                <a:solidFill>
                  <a:srgbClr val="FFFF00"/>
                </a:solidFill>
              </a:rPr>
              <a:t>Потому что жажды мне не утолить </a:t>
            </a:r>
          </a:p>
          <a:p>
            <a:pPr algn="ctr">
              <a:buNone/>
            </a:pPr>
            <a:r>
              <a:rPr lang="ru-RU" sz="2700" i="1" dirty="0" smtClean="0">
                <a:solidFill>
                  <a:srgbClr val="FFFF00"/>
                </a:solidFill>
              </a:rPr>
              <a:t>Там, где деревья цветут и ручьи текут, </a:t>
            </a:r>
          </a:p>
          <a:p>
            <a:pPr algn="ctr">
              <a:buNone/>
            </a:pPr>
            <a:r>
              <a:rPr lang="ru-RU" sz="2700" i="1" dirty="0" smtClean="0">
                <a:solidFill>
                  <a:srgbClr val="FFFF00"/>
                </a:solidFill>
              </a:rPr>
              <a:t>потому что этого больше нет.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Томас Стерн Элиот "Пепельная среда" (1930) 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58204" cy="7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n-lt"/>
              </a:rPr>
              <a:t>Истоки «потерянности» поколения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ru-RU" dirty="0" smtClean="0"/>
              <a:t>Эрнест Хемингуэй </a:t>
            </a:r>
          </a:p>
          <a:p>
            <a:pPr>
              <a:buClr>
                <a:srgbClr val="FFFF00"/>
              </a:buClr>
            </a:pPr>
            <a:r>
              <a:rPr lang="ru-RU" dirty="0" smtClean="0"/>
              <a:t>Эрих Мария Ремарк</a:t>
            </a:r>
          </a:p>
          <a:p>
            <a:pPr>
              <a:buClr>
                <a:srgbClr val="FFFF00"/>
              </a:buClr>
            </a:pPr>
            <a:r>
              <a:rPr lang="ru-RU" dirty="0" smtClean="0"/>
              <a:t>Анри Барбюс</a:t>
            </a:r>
          </a:p>
          <a:p>
            <a:pPr>
              <a:buClr>
                <a:srgbClr val="FFFF00"/>
              </a:buClr>
            </a:pPr>
            <a:r>
              <a:rPr lang="ru-RU" dirty="0" smtClean="0"/>
              <a:t>Ричард Олдингтон</a:t>
            </a:r>
          </a:p>
          <a:p>
            <a:pPr>
              <a:buClr>
                <a:srgbClr val="FFFF00"/>
              </a:buClr>
            </a:pPr>
            <a:r>
              <a:rPr lang="ru-RU" dirty="0" err="1" smtClean="0"/>
              <a:t>Эзра</a:t>
            </a:r>
            <a:r>
              <a:rPr lang="ru-RU" dirty="0" smtClean="0"/>
              <a:t> </a:t>
            </a:r>
            <a:r>
              <a:rPr lang="ru-RU" dirty="0" err="1" smtClean="0"/>
              <a:t>Паунд</a:t>
            </a:r>
            <a:endParaRPr lang="ru-RU" dirty="0" smtClean="0"/>
          </a:p>
          <a:p>
            <a:pPr>
              <a:buClr>
                <a:srgbClr val="FFFF00"/>
              </a:buClr>
            </a:pPr>
            <a:r>
              <a:rPr lang="ru-RU" dirty="0" smtClean="0"/>
              <a:t>Джон </a:t>
            </a:r>
            <a:r>
              <a:rPr lang="ru-RU" dirty="0" err="1" smtClean="0"/>
              <a:t>Дос</a:t>
            </a:r>
            <a:r>
              <a:rPr lang="ru-RU" dirty="0" smtClean="0"/>
              <a:t> Пассос</a:t>
            </a:r>
          </a:p>
          <a:p>
            <a:pPr>
              <a:buClr>
                <a:srgbClr val="FFFF00"/>
              </a:buClr>
            </a:pPr>
            <a:r>
              <a:rPr lang="ru-RU" dirty="0" smtClean="0"/>
              <a:t>Шервуд </a:t>
            </a:r>
            <a:r>
              <a:rPr lang="ru-RU" dirty="0" err="1" smtClean="0"/>
              <a:t>Андерсон</a:t>
            </a:r>
            <a:endParaRPr lang="ru-RU" dirty="0" smtClean="0"/>
          </a:p>
          <a:p>
            <a:pPr>
              <a:buClr>
                <a:srgbClr val="FFFF00"/>
              </a:buClr>
            </a:pPr>
            <a:r>
              <a:rPr lang="ru-RU" dirty="0" smtClean="0"/>
              <a:t>Томас Вулф</a:t>
            </a:r>
          </a:p>
          <a:p>
            <a:pPr>
              <a:buClr>
                <a:srgbClr val="FFFF00"/>
              </a:buClr>
            </a:pPr>
            <a:r>
              <a:rPr lang="ru-RU" dirty="0" err="1" smtClean="0"/>
              <a:t>Натаниэль</a:t>
            </a:r>
            <a:r>
              <a:rPr lang="ru-RU" dirty="0" smtClean="0"/>
              <a:t> Уэст</a:t>
            </a:r>
          </a:p>
          <a:p>
            <a:pPr>
              <a:buClr>
                <a:srgbClr val="FFFF00"/>
              </a:buClr>
            </a:pPr>
            <a:r>
              <a:rPr lang="ru-RU" dirty="0" smtClean="0"/>
              <a:t>Джон </a:t>
            </a:r>
            <a:r>
              <a:rPr lang="ru-RU" dirty="0" err="1" smtClean="0"/>
              <a:t>О'Хара</a:t>
            </a:r>
            <a:endParaRPr lang="ru-RU" dirty="0" smtClean="0"/>
          </a:p>
          <a:p>
            <a:pPr>
              <a:buClr>
                <a:srgbClr val="FFFF00"/>
              </a:buClr>
            </a:pPr>
            <a:r>
              <a:rPr lang="ru-RU" dirty="0" err="1" smtClean="0"/>
              <a:t>Фрэнсис</a:t>
            </a:r>
            <a:r>
              <a:rPr lang="ru-RU" dirty="0" smtClean="0"/>
              <a:t> Скотт </a:t>
            </a:r>
          </a:p>
          <a:p>
            <a:pPr>
              <a:buClr>
                <a:srgbClr val="FFFF00"/>
              </a:buClr>
              <a:buNone/>
            </a:pPr>
            <a:r>
              <a:rPr lang="ru-RU" dirty="0" smtClean="0"/>
              <a:t>               Фицджеральд</a:t>
            </a:r>
          </a:p>
          <a:p>
            <a:pPr>
              <a:buClr>
                <a:srgbClr val="FFFF00"/>
              </a:buClr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191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n-lt"/>
              </a:rPr>
              <a:t>Писатели «потерянного поколения»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1" name="Picture 3" descr="C:\Users\пользователь\Desktop\Литература Англии и США\семинар 8\ph_017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714356"/>
            <a:ext cx="2571768" cy="2862129"/>
          </a:xfrm>
          <a:prstGeom prst="rect">
            <a:avLst/>
          </a:prstGeom>
          <a:noFill/>
        </p:spPr>
      </p:pic>
      <p:pic>
        <p:nvPicPr>
          <p:cNvPr id="2054" name="Picture 6" descr="C:\Users\пользователь\Desktop\Литература Англии и США\семинар 8\pr_03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32" y="1785926"/>
            <a:ext cx="2571768" cy="2862129"/>
          </a:xfrm>
          <a:prstGeom prst="rect">
            <a:avLst/>
          </a:prstGeom>
          <a:noFill/>
        </p:spPr>
      </p:pic>
      <p:pic>
        <p:nvPicPr>
          <p:cNvPr id="2055" name="Picture 7" descr="C:\Users\пользователь\Desktop\Литература Англии и США\семинар 8\pf_107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3714752"/>
            <a:ext cx="2571768" cy="2862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500726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ru-RU" dirty="0" smtClean="0"/>
              <a:t>война, фронтовые будни (</a:t>
            </a:r>
            <a:r>
              <a:rPr lang="ru-RU" i="1" dirty="0" smtClean="0">
                <a:solidFill>
                  <a:srgbClr val="FFFF00"/>
                </a:solidFill>
              </a:rPr>
              <a:t>Прощай, оружие! </a:t>
            </a:r>
            <a:r>
              <a:rPr lang="ru-RU" dirty="0" smtClean="0"/>
              <a:t>(1929) Хемингуэя, </a:t>
            </a:r>
            <a:r>
              <a:rPr lang="ru-RU" i="1" dirty="0" smtClean="0">
                <a:solidFill>
                  <a:srgbClr val="FFFF00"/>
                </a:solidFill>
              </a:rPr>
              <a:t>Три солдата </a:t>
            </a:r>
            <a:r>
              <a:rPr lang="ru-RU" dirty="0" smtClean="0"/>
              <a:t>(1921) </a:t>
            </a:r>
            <a:r>
              <a:rPr lang="ru-RU" dirty="0" err="1" smtClean="0"/>
              <a:t>Дос</a:t>
            </a:r>
            <a:r>
              <a:rPr lang="ru-RU" dirty="0" smtClean="0"/>
              <a:t> Пассоса, сборник рассказов </a:t>
            </a:r>
            <a:r>
              <a:rPr lang="ru-RU" i="1" dirty="0" smtClean="0">
                <a:solidFill>
                  <a:srgbClr val="FFFF00"/>
                </a:solidFill>
              </a:rPr>
              <a:t>Эти тринадцать </a:t>
            </a:r>
            <a:r>
              <a:rPr lang="ru-RU" dirty="0" smtClean="0"/>
              <a:t>(1926) Фолкнера и др.</a:t>
            </a:r>
          </a:p>
          <a:p>
            <a:endParaRPr lang="ru-RU" dirty="0" smtClean="0"/>
          </a:p>
          <a:p>
            <a:pPr>
              <a:buClr>
                <a:srgbClr val="FFFF00"/>
              </a:buClr>
            </a:pPr>
            <a:r>
              <a:rPr lang="ru-RU" dirty="0" smtClean="0"/>
              <a:t>послевоенная действительность (</a:t>
            </a:r>
            <a:r>
              <a:rPr lang="ru-RU" i="1" dirty="0" smtClean="0">
                <a:solidFill>
                  <a:srgbClr val="FFFF00"/>
                </a:solidFill>
              </a:rPr>
              <a:t>И восходит солнце </a:t>
            </a:r>
            <a:r>
              <a:rPr lang="ru-RU" dirty="0" smtClean="0"/>
              <a:t>(1926) Хемингуэя, </a:t>
            </a:r>
            <a:r>
              <a:rPr lang="ru-RU" i="1" dirty="0" smtClean="0">
                <a:solidFill>
                  <a:srgbClr val="FFFF00"/>
                </a:solidFill>
              </a:rPr>
              <a:t>Солдатская награда </a:t>
            </a:r>
            <a:r>
              <a:rPr lang="ru-RU" dirty="0" smtClean="0"/>
              <a:t>(1926) и </a:t>
            </a:r>
            <a:r>
              <a:rPr lang="ru-RU" i="1" dirty="0" smtClean="0">
                <a:solidFill>
                  <a:srgbClr val="FFFF00"/>
                </a:solidFill>
              </a:rPr>
              <a:t>Москиты</a:t>
            </a:r>
            <a:r>
              <a:rPr lang="ru-RU" dirty="0" smtClean="0"/>
              <a:t> (1927) Фолкнера, романы </a:t>
            </a:r>
            <a:r>
              <a:rPr lang="ru-RU" i="1" dirty="0" smtClean="0">
                <a:solidFill>
                  <a:srgbClr val="FFFF00"/>
                </a:solidFill>
              </a:rPr>
              <a:t>Прекрасные, но обреченные </a:t>
            </a:r>
            <a:r>
              <a:rPr lang="ru-RU" dirty="0" smtClean="0"/>
              <a:t>(1922) и </a:t>
            </a:r>
            <a:r>
              <a:rPr lang="ru-RU" i="1" dirty="0" smtClean="0">
                <a:solidFill>
                  <a:srgbClr val="FFFF00"/>
                </a:solidFill>
              </a:rPr>
              <a:t>Великий Гэтсби </a:t>
            </a:r>
            <a:r>
              <a:rPr lang="ru-RU" dirty="0" smtClean="0"/>
              <a:t>(1925), новеллистические сборники </a:t>
            </a:r>
            <a:r>
              <a:rPr lang="ru-RU" i="1" dirty="0" smtClean="0">
                <a:solidFill>
                  <a:srgbClr val="FFFF00"/>
                </a:solidFill>
              </a:rPr>
              <a:t>Рассказы джазового века </a:t>
            </a:r>
            <a:r>
              <a:rPr lang="ru-RU" dirty="0" smtClean="0"/>
              <a:t>(1922) и </a:t>
            </a:r>
            <a:r>
              <a:rPr lang="ru-RU" i="1" dirty="0" smtClean="0">
                <a:solidFill>
                  <a:srgbClr val="FFFF00"/>
                </a:solidFill>
              </a:rPr>
              <a:t>Все печальные молодые люди</a:t>
            </a:r>
            <a:r>
              <a:rPr lang="ru-RU" dirty="0" smtClean="0"/>
              <a:t> (1926) Фрэнсиса </a:t>
            </a:r>
            <a:r>
              <a:rPr lang="ru-RU" dirty="0"/>
              <a:t>Скотта </a:t>
            </a:r>
            <a:r>
              <a:rPr lang="ru-RU" dirty="0" smtClean="0"/>
              <a:t>Фитцджеральда и др.</a:t>
            </a:r>
          </a:p>
          <a:p>
            <a:pPr>
              <a:buClr>
                <a:srgbClr val="FFFF00"/>
              </a:buCl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847708"/>
          </a:xfrm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Главные темы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000108"/>
            <a:ext cx="8715436" cy="5643602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ru-RU" dirty="0" smtClean="0">
                <a:solidFill>
                  <a:srgbClr val="FFFF00"/>
                </a:solidFill>
              </a:rPr>
              <a:t>лирическая проза</a:t>
            </a:r>
            <a:r>
              <a:rPr lang="ru-RU" dirty="0" smtClean="0"/>
              <a:t>, где факты действительности пропущены через призму восприятия смятенного героя, очень близкого автору</a:t>
            </a:r>
          </a:p>
          <a:p>
            <a:pPr>
              <a:buClr>
                <a:srgbClr val="FFFF00"/>
              </a:buClr>
            </a:pPr>
            <a:r>
              <a:rPr lang="ru-RU" dirty="0" smtClean="0"/>
              <a:t>форма "потерянных" — </a:t>
            </a:r>
            <a:r>
              <a:rPr lang="ru-RU" dirty="0" smtClean="0">
                <a:solidFill>
                  <a:srgbClr val="FFFF00"/>
                </a:solidFill>
              </a:rPr>
              <a:t>повествование от первого лица</a:t>
            </a:r>
            <a:r>
              <a:rPr lang="ru-RU" dirty="0" smtClean="0"/>
              <a:t>, предполагающее взамен эпически обстоятельного описания событий взволнованный, эмоциональный отклик на них</a:t>
            </a:r>
          </a:p>
          <a:p>
            <a:pPr>
              <a:buClr>
                <a:srgbClr val="FFFF00"/>
              </a:buClr>
            </a:pPr>
            <a:r>
              <a:rPr lang="ru-RU" dirty="0" smtClean="0"/>
              <a:t>ведущий композиционный принцип — </a:t>
            </a:r>
            <a:r>
              <a:rPr lang="ru-RU" dirty="0" smtClean="0">
                <a:solidFill>
                  <a:srgbClr val="FFFF00"/>
                </a:solidFill>
              </a:rPr>
              <a:t>принцип "сжатого времени»</a:t>
            </a:r>
            <a:r>
              <a:rPr lang="ru-RU" dirty="0" smtClean="0"/>
              <a:t> —</a:t>
            </a:r>
            <a:r>
              <a:rPr lang="ru-RU" dirty="0" smtClean="0">
                <a:solidFill>
                  <a:srgbClr val="FFFF00"/>
                </a:solidFill>
              </a:rPr>
              <a:t> краткий временной отрезок</a:t>
            </a:r>
            <a:r>
              <a:rPr lang="ru-RU" dirty="0" smtClean="0"/>
              <a:t>, как правило, кризисный в судьбе героя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Clr>
                <a:srgbClr val="FFFF00"/>
              </a:buClr>
            </a:pPr>
            <a:r>
              <a:rPr lang="ru-RU" dirty="0" smtClean="0">
                <a:solidFill>
                  <a:srgbClr val="FFFF00"/>
                </a:solidFill>
              </a:rPr>
              <a:t>проза центростремительна</a:t>
            </a:r>
            <a:r>
              <a:rPr lang="ru-RU" dirty="0" smtClean="0"/>
              <a:t>: она не развертывает человеческие судьбы во времени и пространстве, а напротив, сгущает, уплотняет действие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01080" cy="77627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n-lt"/>
              </a:rPr>
              <a:t>Проза «потерянного поколения»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72164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ru-RU" sz="2800" dirty="0" smtClean="0"/>
              <a:t>юные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ru-RU" sz="2800" dirty="0" smtClean="0"/>
              <a:t>прошли огонь Первой мировой войны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ru-RU" sz="2800" dirty="0" smtClean="0"/>
              <a:t>индивидуалисты, надеющиеся лишь на себя, на свою  волю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ru-RU" sz="2800" dirty="0" smtClean="0"/>
              <a:t>одинокие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ru-RU" sz="2800" dirty="0" smtClean="0"/>
              <a:t>находят  утешение  в любви и дружбе, часто в выпивке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ru-RU" sz="2800" dirty="0" smtClean="0"/>
              <a:t>неспособны вписаться в мирную жизнь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ru-RU" sz="2800" dirty="0" smtClean="0"/>
              <a:t>им недоступно единение  с народом, государством, классом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404664"/>
            <a:ext cx="8258204" cy="57606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+mn-lt"/>
              </a:rPr>
              <a:t>Герои</a:t>
            </a:r>
            <a:endParaRPr lang="ru-RU" sz="4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113</TotalTime>
  <Words>483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Литература  «потерянного поколения»</vt:lpstr>
      <vt:lpstr>Презентация PowerPoint</vt:lpstr>
      <vt:lpstr>Презентация PowerPoint</vt:lpstr>
      <vt:lpstr>        История возникновения термина </vt:lpstr>
      <vt:lpstr>Истоки «потерянности» поколения</vt:lpstr>
      <vt:lpstr>Писатели «потерянного поколения»</vt:lpstr>
      <vt:lpstr>Главные темы</vt:lpstr>
      <vt:lpstr>Проза «потерянного поколения»</vt:lpstr>
      <vt:lpstr>Герои</vt:lpstr>
      <vt:lpstr>Герои</vt:lpstr>
      <vt:lpstr>Сюжетика </vt:lpstr>
      <vt:lpstr>Выводы</vt:lpstr>
      <vt:lpstr>Выполнила: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Литература  «потерянного поколения»</dc:title>
  <dc:creator>Верони4к@</dc:creator>
  <cp:lastModifiedBy>Ирина Коваленко</cp:lastModifiedBy>
  <cp:revision>21</cp:revision>
  <dcterms:created xsi:type="dcterms:W3CDTF">2011-05-30T12:22:50Z</dcterms:created>
  <dcterms:modified xsi:type="dcterms:W3CDTF">2011-07-25T02:33:11Z</dcterms:modified>
</cp:coreProperties>
</file>