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2" r:id="rId5"/>
    <p:sldId id="258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6521-487C-4348-91A6-F0E459EB6558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3A4A3-6392-42CF-863A-23B2FE3FE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6521-487C-4348-91A6-F0E459EB6558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3A4A3-6392-42CF-863A-23B2FE3FE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6521-487C-4348-91A6-F0E459EB6558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3A4A3-6392-42CF-863A-23B2FE3FE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6521-487C-4348-91A6-F0E459EB6558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3A4A3-6392-42CF-863A-23B2FE3FE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6521-487C-4348-91A6-F0E459EB6558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3A4A3-6392-42CF-863A-23B2FE3FE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6521-487C-4348-91A6-F0E459EB6558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3A4A3-6392-42CF-863A-23B2FE3FE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6521-487C-4348-91A6-F0E459EB6558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3A4A3-6392-42CF-863A-23B2FE3FE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6521-487C-4348-91A6-F0E459EB6558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03A4A3-6392-42CF-863A-23B2FE3FEA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6521-487C-4348-91A6-F0E459EB6558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3A4A3-6392-42CF-863A-23B2FE3FE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6521-487C-4348-91A6-F0E459EB6558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F03A4A3-6392-42CF-863A-23B2FE3FE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FC06521-487C-4348-91A6-F0E459EB6558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3A4A3-6392-42CF-863A-23B2FE3FE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FC06521-487C-4348-91A6-F0E459EB6558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F03A4A3-6392-42CF-863A-23B2FE3FE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71934" y="571480"/>
            <a:ext cx="4672018" cy="3028970"/>
          </a:xfrm>
        </p:spPr>
        <p:txBody>
          <a:bodyPr>
            <a:noAutofit/>
          </a:bodyPr>
          <a:lstStyle/>
          <a:p>
            <a:r>
              <a:rPr lang="ru-RU" sz="40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Образ </a:t>
            </a:r>
            <a:r>
              <a:rPr lang="ru-RU" sz="4000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мистера Рочестера </a:t>
            </a:r>
            <a:r>
              <a:rPr lang="ru-RU" sz="40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в романе </a:t>
            </a:r>
            <a:br>
              <a:rPr lang="ru-RU" sz="40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</a:br>
            <a:r>
              <a:rPr lang="ru-RU" sz="40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Ш. </a:t>
            </a:r>
            <a:r>
              <a:rPr lang="ru-RU" sz="4000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Бронте</a:t>
            </a:r>
            <a:r>
              <a:rPr lang="ru-RU" sz="40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 </a:t>
            </a:r>
            <a:br>
              <a:rPr lang="ru-RU" sz="40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</a:br>
            <a:r>
              <a:rPr lang="ru-RU" sz="40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"</a:t>
            </a:r>
            <a:r>
              <a:rPr lang="ru-RU" sz="4000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Джейн Эйр"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00496" y="4572008"/>
            <a:ext cx="4929190" cy="1824038"/>
          </a:xfrm>
        </p:spPr>
        <p:txBody>
          <a:bodyPr>
            <a:normAutofit/>
          </a:bodyPr>
          <a:lstStyle/>
          <a:p>
            <a:r>
              <a:rPr lang="en-US" sz="3200" i="1" dirty="0"/>
              <a:t>“You, Jane, I must have you for my </a:t>
            </a:r>
            <a:r>
              <a:rPr lang="en-US" sz="3200" i="1" dirty="0" smtClean="0"/>
              <a:t>own</a:t>
            </a:r>
            <a:r>
              <a:rPr lang="ru-RU" sz="3200" i="1" dirty="0" smtClean="0"/>
              <a:t> </a:t>
            </a:r>
            <a:r>
              <a:rPr lang="en-US" sz="3200" i="1" dirty="0" smtClean="0"/>
              <a:t>–</a:t>
            </a:r>
            <a:r>
              <a:rPr lang="ru-RU" sz="3200" i="1" dirty="0" smtClean="0"/>
              <a:t> </a:t>
            </a:r>
          </a:p>
          <a:p>
            <a:r>
              <a:rPr lang="en-US" sz="3200" i="1" dirty="0" smtClean="0"/>
              <a:t>entirely </a:t>
            </a:r>
            <a:r>
              <a:rPr lang="en-US" sz="3200" i="1" dirty="0"/>
              <a:t>my </a:t>
            </a:r>
            <a:r>
              <a:rPr lang="en-US" sz="3200" i="1" dirty="0" smtClean="0"/>
              <a:t>own”</a:t>
            </a:r>
            <a:r>
              <a:rPr lang="en-US" sz="3200" dirty="0"/>
              <a:t> </a:t>
            </a:r>
            <a:endParaRPr lang="ru-RU" sz="3200" dirty="0"/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642919"/>
            <a:ext cx="3207246" cy="4572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Работу выполнили: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Баринова В.В. 402а</a:t>
            </a:r>
          </a:p>
          <a:p>
            <a:pPr algn="ctr"/>
            <a:r>
              <a:rPr lang="ru-RU" dirty="0" smtClean="0"/>
              <a:t>Разумкова М.П. 403а</a:t>
            </a:r>
          </a:p>
          <a:p>
            <a:pPr algn="ctr">
              <a:buNone/>
            </a:pPr>
            <a:r>
              <a:rPr lang="ru-RU" dirty="0" smtClean="0"/>
              <a:t>2013 г.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7467600" cy="1143000"/>
          </a:xfrm>
        </p:spPr>
        <p:txBody>
          <a:bodyPr/>
          <a:lstStyle/>
          <a:p>
            <a:r>
              <a:rPr lang="ru-RU" dirty="0" smtClean="0"/>
              <a:t>Внешность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072626" cy="5429264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I traced the general points of middle height and considerable breadth of chest. He had a dark face, with stern features and a heavy brow; </a:t>
            </a:r>
            <a:r>
              <a:rPr lang="ru-RU" dirty="0" smtClean="0"/>
              <a:t>(…) </a:t>
            </a:r>
            <a:r>
              <a:rPr lang="en-US" dirty="0" smtClean="0"/>
              <a:t>he was past youth, but had not reached middle-age; </a:t>
            </a:r>
            <a:r>
              <a:rPr lang="ru-RU" dirty="0" smtClean="0"/>
              <a:t>(…)</a:t>
            </a:r>
            <a:r>
              <a:rPr lang="en-US" dirty="0" smtClean="0"/>
              <a:t> Had he been a handsome, heroic-looking young gentleman</a:t>
            </a:r>
            <a:r>
              <a:rPr lang="ru-RU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(…) </a:t>
            </a:r>
            <a:r>
              <a:rPr lang="en-US" dirty="0" smtClean="0"/>
              <a:t>his broad and jetty eyebrows; his square forehead, made squarer by the horizontal sweep of his black hair. </a:t>
            </a:r>
            <a:r>
              <a:rPr lang="ru-RU" dirty="0" smtClean="0"/>
              <a:t>(…) </a:t>
            </a:r>
            <a:r>
              <a:rPr lang="en-US" dirty="0" smtClean="0"/>
              <a:t>his decisive nose, more remarkable for character than beauty; </a:t>
            </a:r>
            <a:r>
              <a:rPr lang="ru-RU" dirty="0" smtClean="0"/>
              <a:t>(…)</a:t>
            </a:r>
            <a:r>
              <a:rPr lang="en-US" dirty="0" smtClean="0"/>
              <a:t> his grim mouth, chin, and jaw</a:t>
            </a:r>
            <a:r>
              <a:rPr lang="ru-RU" dirty="0" smtClean="0"/>
              <a:t>; (…) </a:t>
            </a:r>
            <a:r>
              <a:rPr lang="en-US" dirty="0" smtClean="0"/>
              <a:t>it was a good figure in the athletic sense of the term—broad </a:t>
            </a:r>
            <a:r>
              <a:rPr lang="en-US" dirty="0" err="1" smtClean="0"/>
              <a:t>chested</a:t>
            </a:r>
            <a:r>
              <a:rPr lang="en-US" dirty="0" smtClean="0"/>
              <a:t> and thin flanked, though neither tall nor graceful.</a:t>
            </a: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3779912" y="0"/>
            <a:ext cx="5364088" cy="148478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Не красавец, но привлекателен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Внешность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643966" cy="4543444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/>
              <a:t>	</a:t>
            </a:r>
            <a:r>
              <a:rPr lang="en-US" dirty="0" smtClean="0"/>
              <a:t>I am sure most people would have thought him an ugly man; yet there was so much unconscious pride in his port; so much ease in his </a:t>
            </a:r>
            <a:r>
              <a:rPr lang="en-US" dirty="0" err="1" smtClean="0"/>
              <a:t>demeanour</a:t>
            </a:r>
            <a:r>
              <a:rPr lang="en-US" dirty="0" smtClean="0"/>
              <a:t>; such a look of complete indifference to his own external appearance; so haughty a reliance on the power of other qualities, </a:t>
            </a:r>
            <a:r>
              <a:rPr lang="ru-RU" dirty="0" smtClean="0"/>
              <a:t>(…)</a:t>
            </a:r>
            <a:r>
              <a:rPr lang="en-US" dirty="0" smtClean="0"/>
              <a:t> that, in looking at him, one inevitably shared the indifference, and, even in a blind, imperfect sense, put faith in the confidence.</a:t>
            </a:r>
            <a:endParaRPr lang="ru-RU" dirty="0" smtClean="0"/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	</a:t>
            </a:r>
            <a:r>
              <a:rPr lang="en-US" dirty="0" smtClean="0"/>
              <a:t>(</a:t>
            </a:r>
            <a:r>
              <a:rPr lang="ru-RU" dirty="0" smtClean="0"/>
              <a:t>…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  <a:r>
              <a:rPr lang="en-US" dirty="0" smtClean="0"/>
              <a:t>they</a:t>
            </a:r>
            <a:r>
              <a:rPr lang="ru-RU" dirty="0" smtClean="0"/>
              <a:t> (</a:t>
            </a:r>
            <a:r>
              <a:rPr lang="en-US" dirty="0" smtClean="0"/>
              <a:t>his strong features</a:t>
            </a:r>
            <a:r>
              <a:rPr lang="ru-RU" dirty="0" smtClean="0"/>
              <a:t>)</a:t>
            </a:r>
            <a:r>
              <a:rPr lang="en-US" dirty="0" smtClean="0"/>
              <a:t> were full of an interest, an influence that quite mastered me,—that took my feelings from my own power and fettered them in his.</a:t>
            </a: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63888" y="0"/>
            <a:ext cx="5580112" cy="16288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Надменный взгляд, внешность властного человека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	</a:t>
            </a:r>
            <a:r>
              <a:rPr lang="en-US" dirty="0" smtClean="0"/>
              <a:t>“Ah!” cried she, in French, “you speak my language as well as Mr. Rochester does”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	“he has a gentleman’s tastes and habits”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	“he has travelled a great deal, and seen a great deal of the world”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	She and Mr. Rochester sang a duet</a:t>
            </a:r>
            <a:r>
              <a:rPr lang="ru-RU" dirty="0" smtClean="0"/>
              <a:t>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11960" y="0"/>
            <a:ext cx="4932040" cy="170080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Получил хорошее образование, много путешествовал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1143000"/>
          </a:xfrm>
        </p:spPr>
        <p:txBody>
          <a:bodyPr/>
          <a:lstStyle/>
          <a:p>
            <a:r>
              <a:rPr lang="ru-RU" dirty="0" smtClean="0"/>
              <a:t>Положение в обществе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8572560" cy="3429024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“Oh, yes; the family have always been respected here.”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He is a proud man: all the </a:t>
            </a:r>
            <a:r>
              <a:rPr lang="en-US" dirty="0" err="1" smtClean="0"/>
              <a:t>Rochesters</a:t>
            </a:r>
            <a:r>
              <a:rPr lang="en-US" dirty="0" smtClean="0"/>
              <a:t> were proud: and his father, at least, liked money. He, too, has always been called careful.</a:t>
            </a:r>
            <a:endParaRPr lang="ru-RU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Mr. Rochester is so talented and so lively in society, that I believe he is a general favourite: the ladies are very fond of him; </a:t>
            </a:r>
            <a:r>
              <a:rPr lang="ru-RU" dirty="0" smtClean="0"/>
              <a:t>(…)</a:t>
            </a:r>
            <a:r>
              <a:rPr lang="en-US" dirty="0" smtClean="0"/>
              <a:t> his acquirements and abilities, perhaps his wealth and good blood, make amends for any little fault of look.</a:t>
            </a:r>
          </a:p>
          <a:p>
            <a:pPr algn="just">
              <a:buFont typeface="Wingdings" pitchFamily="2" charset="2"/>
              <a:buChar char="Ø"/>
            </a:pPr>
            <a:endParaRPr lang="ru-RU" dirty="0" smtClean="0"/>
          </a:p>
          <a:p>
            <a:pPr algn="just">
              <a:buFont typeface="Wingdings" pitchFamily="2" charset="2"/>
              <a:buChar char="Ø"/>
            </a:pPr>
            <a:endParaRPr lang="ru-RU" dirty="0"/>
          </a:p>
        </p:txBody>
      </p:sp>
      <p:pic>
        <p:nvPicPr>
          <p:cNvPr id="4" name="Рисунок 3" descr="Jane-Eyre-2011-jane-eyre-2011-25511954-1920-10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4143380"/>
            <a:ext cx="4429124" cy="239910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9512" y="4509120"/>
            <a:ext cx="3528392" cy="20882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Произошел из уважаемой семьи, популярен в обществе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Речь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00174"/>
            <a:ext cx="5214974" cy="5214974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Глаголы, характеризующие речь: </a:t>
            </a:r>
            <a:r>
              <a:rPr lang="en-US" dirty="0" smtClean="0"/>
              <a:t>said the deep and rather sarcastic voice of Mr. Rochester</a:t>
            </a:r>
            <a:r>
              <a:rPr lang="ru-RU" dirty="0" smtClean="0"/>
              <a:t>, </a:t>
            </a:r>
            <a:r>
              <a:rPr lang="en-US" dirty="0" smtClean="0"/>
              <a:t>resumed, demanded,</a:t>
            </a:r>
            <a:r>
              <a:rPr lang="ru-RU" dirty="0" smtClean="0"/>
              <a:t> </a:t>
            </a:r>
            <a:r>
              <a:rPr lang="en-US" dirty="0" smtClean="0"/>
              <a:t>urged, correcting himself, inquired, cried, directed, propounded his query,  exclaimed, interposed</a:t>
            </a:r>
            <a:r>
              <a:rPr lang="ru-RU" dirty="0" smtClean="0"/>
              <a:t>, </a:t>
            </a:r>
            <a:r>
              <a:rPr lang="en-US" dirty="0" smtClean="0"/>
              <a:t>etc.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Mr. Rochester had such a direct way of giving orders, it seemed a matter of course to obey him promptly.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“What the deuce is to do now?” (…) he was swearing.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20035290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1071546"/>
            <a:ext cx="3429024" cy="514353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907704" y="0"/>
            <a:ext cx="3600400" cy="148478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Командный тон, прямолинейность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Отношение к людям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5257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Mr. Rochester had again summoned the ladies round him, and was selecting certain of their number to be of his party</a:t>
            </a:r>
            <a:r>
              <a:rPr lang="ru-RU" dirty="0" smtClean="0"/>
              <a:t>. (любимец женщин)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 might pass hours in his presence, and he would never once turn his eyes in my direction</a:t>
            </a:r>
            <a:r>
              <a:rPr lang="ru-RU" dirty="0" smtClean="0"/>
              <a:t>. (безразличный, холодный)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“Excuse my tone of command; I am used to say, ‘Do this,’ and it is done: I cannot alter my customary habits for one new inmate.”</a:t>
            </a:r>
            <a:r>
              <a:rPr lang="ru-RU" dirty="0" smtClean="0"/>
              <a:t> (властный)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“I said I did not like the society of children and old women</a:t>
            </a:r>
            <a:r>
              <a:rPr lang="ru-RU" dirty="0" smtClean="0"/>
              <a:t>.</a:t>
            </a:r>
            <a:r>
              <a:rPr lang="en-US" dirty="0" smtClean="0"/>
              <a:t>”</a:t>
            </a:r>
            <a:r>
              <a:rPr lang="ru-RU" dirty="0" smtClean="0"/>
              <a:t> (прямолинейный)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Mr. Rochester is an amateur of the decided and eccentric</a:t>
            </a:r>
            <a:r>
              <a:rPr lang="ru-RU" dirty="0" smtClean="0"/>
              <a:t>. (избирательный)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24128" y="0"/>
            <a:ext cx="3419872" cy="16288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Высокомерный, надменный</a:t>
            </a:r>
            <a:endParaRPr lang="ru-R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Отношения с Джейн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829576" cy="497207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Mr. Rochester had sometimes read my unspoken thoughts with an acumen to me incomprehensible</a:t>
            </a:r>
            <a:r>
              <a:rPr lang="ru-RU" dirty="0" smtClean="0"/>
              <a:t>. (чуткий, понимающий)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Rochester: </a:t>
            </a:r>
            <a:r>
              <a:rPr lang="en-US" dirty="0" smtClean="0"/>
              <a:t>“when you are near me, as now: it is as if I had a string somewhere under my left ribs”; “because my equal is here, and my likeness”; “</a:t>
            </a:r>
            <a:r>
              <a:rPr lang="de-DE" dirty="0" smtClean="0"/>
              <a:t>m</a:t>
            </a:r>
            <a:r>
              <a:rPr lang="en-US" dirty="0" smtClean="0"/>
              <a:t>y very soul demands you”</a:t>
            </a:r>
            <a:r>
              <a:rPr lang="ru-RU" dirty="0" smtClean="0"/>
              <a:t>. (страстный, романтичный)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He broke off acquaintance with all the gentry, and shut himself up like a hermit at the Hall.</a:t>
            </a:r>
            <a:r>
              <a:rPr lang="ru-RU" dirty="0" smtClean="0"/>
              <a:t> (Без Джейн ему жизнь не мила, он отгораживается от окружающего мира и уходит в себя.)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24128" y="0"/>
            <a:ext cx="3419872" cy="16288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Любящий и </a:t>
            </a:r>
            <a:r>
              <a:rPr lang="ru-RU" sz="3200" dirty="0" smtClean="0"/>
              <a:t>преданный</a:t>
            </a:r>
            <a:endParaRPr lang="ru-RU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686700" cy="120334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Выводы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329642" cy="557214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de-DE" dirty="0" smtClean="0"/>
              <a:t>	</a:t>
            </a:r>
            <a:r>
              <a:rPr lang="ru-RU" sz="3600" dirty="0" smtClean="0"/>
              <a:t>	</a:t>
            </a:r>
            <a:r>
              <a:rPr lang="ru-RU" sz="4000" dirty="0" smtClean="0"/>
              <a:t>Итак, образ мистера Рочестера </a:t>
            </a:r>
            <a:r>
              <a:rPr lang="ru-RU" sz="4000" dirty="0" smtClean="0"/>
              <a:t>сохраняет </a:t>
            </a:r>
            <a:r>
              <a:rPr lang="ru-RU" sz="4000" dirty="0" smtClean="0"/>
              <a:t>привлекательность </a:t>
            </a:r>
            <a:r>
              <a:rPr lang="ru-RU" sz="4000" dirty="0" smtClean="0"/>
              <a:t>для читательниц многих поколений. 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/>
              <a:t>Его образ загадочен; это </a:t>
            </a:r>
            <a:r>
              <a:rPr lang="ru-RU" sz="4000" dirty="0" smtClean="0"/>
              <a:t>влечет </a:t>
            </a:r>
            <a:r>
              <a:rPr lang="ru-RU" sz="4000" dirty="0" smtClean="0"/>
              <a:t>Джейн и читателя. 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/>
              <a:t>Эмоциональный, властный, он покоряет нас своей необычностью. 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/>
              <a:t>Он не говорит попусту, предпочитает словам действия. Он не говорит о себе, мы никогда не знаем, что у него в мыслях.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/>
              <a:t>Он интересен всем, начиная с внешности и заканчивая поступками. </a:t>
            </a:r>
            <a:r>
              <a:rPr lang="ru-RU" sz="4000" dirty="0" smtClean="0"/>
              <a:t>Его </a:t>
            </a:r>
            <a:r>
              <a:rPr lang="ru-RU" sz="4000" dirty="0" smtClean="0"/>
              <a:t>непостижимая и страстная натура – многогранна, и </a:t>
            </a:r>
            <a:r>
              <a:rPr lang="ru-RU" sz="4000" dirty="0" smtClean="0"/>
              <a:t>каждый читатель </a:t>
            </a:r>
            <a:r>
              <a:rPr lang="ru-RU" sz="4000" dirty="0" smtClean="0"/>
              <a:t>найдет в этом образе то, что </a:t>
            </a:r>
            <a:r>
              <a:rPr lang="ru-RU" sz="4000" dirty="0" smtClean="0"/>
              <a:t>ему </a:t>
            </a:r>
            <a:r>
              <a:rPr lang="ru-RU" sz="4000" dirty="0" smtClean="0"/>
              <a:t>по душе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360</TotalTime>
  <Words>612</Words>
  <Application>Microsoft Office PowerPoint</Application>
  <PresentationFormat>Экран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Образ мистера Рочестера в романе  Ш. Бронте  "Джейн Эйр"</vt:lpstr>
      <vt:lpstr>Внешность</vt:lpstr>
      <vt:lpstr>Внешность</vt:lpstr>
      <vt:lpstr>Образование</vt:lpstr>
      <vt:lpstr>Положение в обществе</vt:lpstr>
      <vt:lpstr>Речь</vt:lpstr>
      <vt:lpstr>Отношение к людям</vt:lpstr>
      <vt:lpstr>Отношения с Джейн</vt:lpstr>
      <vt:lpstr>Выводы</vt:lpstr>
      <vt:lpstr>Работу выполнили: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41</cp:revision>
  <dcterms:created xsi:type="dcterms:W3CDTF">2013-04-22T10:19:25Z</dcterms:created>
  <dcterms:modified xsi:type="dcterms:W3CDTF">2014-12-20T11:45:44Z</dcterms:modified>
</cp:coreProperties>
</file>